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embeddedFontLst>
    <p:embeddedFont>
      <p:font typeface="Work Sans"/>
      <p:regular r:id="rId41"/>
      <p:bold r:id="rId42"/>
    </p:embeddedFont>
    <p:embeddedFont>
      <p:font typeface="Work Sans SemiBold"/>
      <p:regular r:id="rId43"/>
      <p:bold r:id="rId44"/>
    </p:embeddedFont>
    <p:embeddedFont>
      <p:font typeface="Quattrocento Sans"/>
      <p:regular r:id="rId45"/>
      <p:bold r:id="rId46"/>
      <p:italic r:id="rId47"/>
      <p:boldItalic r:id="rId48"/>
    </p:embeddedFont>
    <p:embeddedFont>
      <p:font typeface="Source Sans Pr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3" roundtripDataSignature="AMtx7mhg+ecfOOBz9xuhDyPafJx15Ub4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WorkSans-bold.fntdata"/><Relationship Id="rId41" Type="http://schemas.openxmlformats.org/officeDocument/2006/relationships/font" Target="fonts/WorkSans-regular.fntdata"/><Relationship Id="rId44" Type="http://schemas.openxmlformats.org/officeDocument/2006/relationships/font" Target="fonts/WorkSansSemiBold-bold.fntdata"/><Relationship Id="rId43" Type="http://schemas.openxmlformats.org/officeDocument/2006/relationships/font" Target="fonts/WorkSansSemiBold-regular.fntdata"/><Relationship Id="rId46" Type="http://schemas.openxmlformats.org/officeDocument/2006/relationships/font" Target="fonts/QuattrocentoSans-bold.fntdata"/><Relationship Id="rId45" Type="http://schemas.openxmlformats.org/officeDocument/2006/relationships/font" Target="fonts/Quattrocento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QuattrocentoSans-boldItalic.fntdata"/><Relationship Id="rId47" Type="http://schemas.openxmlformats.org/officeDocument/2006/relationships/font" Target="fonts/QuattrocentoSans-italic.fntdata"/><Relationship Id="rId49" Type="http://schemas.openxmlformats.org/officeDocument/2006/relationships/font" Target="fonts/SourceSansPr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SourceSansPro-italic.fntdata"/><Relationship Id="rId50" Type="http://schemas.openxmlformats.org/officeDocument/2006/relationships/font" Target="fonts/SourceSansPro-bold.fntdata"/><Relationship Id="rId53" Type="http://customschemas.google.com/relationships/presentationmetadata" Target="metadata"/><Relationship Id="rId52" Type="http://schemas.openxmlformats.org/officeDocument/2006/relationships/font" Target="fonts/SourceSansPr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21: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sz="1200"/>
          </a:p>
        </p:txBody>
      </p:sp>
      <p:sp>
        <p:nvSpPr>
          <p:cNvPr id="244" name="Google Shape;24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2: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sz="1200"/>
          </a:p>
        </p:txBody>
      </p:sp>
      <p:sp>
        <p:nvSpPr>
          <p:cNvPr id="252" name="Google Shape;25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23: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1" lang="en-US" sz="1800">
                <a:solidFill>
                  <a:schemeClr val="dk1"/>
                </a:solidFill>
                <a:latin typeface="Arial"/>
                <a:ea typeface="Arial"/>
                <a:cs typeface="Arial"/>
                <a:sym typeface="Arial"/>
              </a:rPr>
              <a:t>Key message:</a:t>
            </a:r>
            <a:endParaRPr/>
          </a:p>
          <a:p>
            <a:pPr indent="-285750" lvl="0" marL="285750" marR="0" rtl="0" algn="l">
              <a:lnSpc>
                <a:spcPct val="100000"/>
              </a:lnSpc>
              <a:spcBef>
                <a:spcPts val="0"/>
              </a:spcBef>
              <a:spcAft>
                <a:spcPts val="0"/>
              </a:spcAft>
              <a:buClr>
                <a:schemeClr val="lt2"/>
              </a:buClr>
              <a:buSzPts val="1800"/>
              <a:buFont typeface="Arial"/>
              <a:buChar char="•"/>
            </a:pPr>
            <a:r>
              <a:rPr lang="en-US" sz="1800">
                <a:solidFill>
                  <a:schemeClr val="lt2"/>
                </a:solidFill>
              </a:rPr>
              <a:t>Industry-leading SaaS service with large Power BI ecosystem (</a:t>
            </a:r>
            <a:r>
              <a:rPr lang="en-US" sz="1800">
                <a:solidFill>
                  <a:schemeClr val="dk1"/>
                </a:solidFill>
              </a:rPr>
              <a:t>ISVs, SIs and partners creating unparalleled momentum)</a:t>
            </a:r>
            <a:endParaRPr sz="1800">
              <a:solidFill>
                <a:schemeClr val="lt2"/>
              </a:solidFill>
            </a:endParaRPr>
          </a:p>
          <a:p>
            <a:pPr indent="-285750" lvl="0" marL="285750" rtl="0" algn="l">
              <a:lnSpc>
                <a:spcPct val="100000"/>
              </a:lnSpc>
              <a:spcBef>
                <a:spcPts val="200"/>
              </a:spcBef>
              <a:spcAft>
                <a:spcPts val="0"/>
              </a:spcAft>
              <a:buSzPts val="1800"/>
              <a:buFont typeface="Arial"/>
              <a:buChar char="•"/>
            </a:pPr>
            <a:r>
              <a:rPr lang="en-US" sz="1800">
                <a:solidFill>
                  <a:schemeClr val="dk1"/>
                </a:solidFill>
              </a:rPr>
              <a:t>Customers benefit from integration with other Microsoft products</a:t>
            </a:r>
            <a:endParaRPr sz="1800">
              <a:solidFill>
                <a:schemeClr val="lt2"/>
              </a:solidFill>
            </a:endParaRPr>
          </a:p>
          <a:p>
            <a:pPr indent="-285750" lvl="0" marL="285750" rtl="0" algn="l">
              <a:lnSpc>
                <a:spcPct val="100000"/>
              </a:lnSpc>
              <a:spcBef>
                <a:spcPts val="300"/>
              </a:spcBef>
              <a:spcAft>
                <a:spcPts val="0"/>
              </a:spcAft>
              <a:buSzPts val="1400"/>
              <a:buFont typeface="Arial"/>
              <a:buChar char="•"/>
            </a:pPr>
            <a:r>
              <a:rPr b="0" lang="en-US" sz="1800">
                <a:solidFill>
                  <a:schemeClr val="dk1"/>
                </a:solidFill>
                <a:latin typeface="Arial"/>
                <a:ea typeface="Arial"/>
                <a:cs typeface="Arial"/>
                <a:sym typeface="Arial"/>
              </a:rPr>
              <a:t>There are several capabilities that differentiate Power BI from other offerings in the market.</a:t>
            </a:r>
            <a:endParaRPr/>
          </a:p>
          <a:p>
            <a:pPr indent="-228600" lvl="0" marL="457200" marR="0" rtl="0" algn="l">
              <a:lnSpc>
                <a:spcPct val="100000"/>
              </a:lnSpc>
              <a:spcBef>
                <a:spcPts val="0"/>
              </a:spcBef>
              <a:spcAft>
                <a:spcPts val="0"/>
              </a:spcAft>
              <a:buSzPts val="1400"/>
              <a:buNone/>
            </a:pPr>
            <a:r>
              <a:t/>
            </a:r>
            <a:endParaRPr b="0" sz="1800">
              <a:solidFill>
                <a:schemeClr val="dk1"/>
              </a:solidFill>
              <a:latin typeface="Arial"/>
              <a:ea typeface="Arial"/>
              <a:cs typeface="Arial"/>
              <a:sym typeface="Arial"/>
            </a:endParaRPr>
          </a:p>
          <a:p>
            <a:pPr indent="-228600" lvl="0" marL="457200" marR="0" rtl="0" algn="l">
              <a:lnSpc>
                <a:spcPct val="100000"/>
              </a:lnSpc>
              <a:spcBef>
                <a:spcPts val="0"/>
              </a:spcBef>
              <a:spcAft>
                <a:spcPts val="0"/>
              </a:spcAft>
              <a:buSzPts val="1400"/>
              <a:buNone/>
            </a:pPr>
            <a:r>
              <a:rPr b="1" lang="en-US" sz="1200">
                <a:solidFill>
                  <a:schemeClr val="dk1"/>
                </a:solidFill>
              </a:rPr>
              <a:t>Talking points:</a:t>
            </a:r>
            <a:endParaRPr b="1" sz="1200">
              <a:solidFill>
                <a:schemeClr val="dk1"/>
              </a:solidFill>
            </a:endParaRPr>
          </a:p>
          <a:p>
            <a:pPr indent="0" lvl="0" marL="0" marR="0" rtl="0" algn="l">
              <a:lnSpc>
                <a:spcPct val="100000"/>
              </a:lnSpc>
              <a:spcBef>
                <a:spcPts val="0"/>
              </a:spcBef>
              <a:spcAft>
                <a:spcPts val="0"/>
              </a:spcAft>
              <a:buClr>
                <a:srgbClr val="000000"/>
              </a:buClr>
              <a:buSzPts val="1200"/>
              <a:buFont typeface="Calibri"/>
              <a:buNone/>
            </a:pPr>
            <a:r>
              <a:rPr lang="en-US" sz="1200">
                <a:solidFill>
                  <a:srgbClr val="000000"/>
                </a:soli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sz="1200">
              <a:solidFill>
                <a:srgbClr val="000000"/>
              </a:solidFill>
            </a:endParaRPr>
          </a:p>
          <a:p>
            <a:pPr indent="-228600" lvl="0" marL="457200" rtl="0" algn="l">
              <a:lnSpc>
                <a:spcPct val="100000"/>
              </a:lnSpc>
              <a:spcBef>
                <a:spcPts val="0"/>
              </a:spcBef>
              <a:spcAft>
                <a:spcPts val="0"/>
              </a:spcAft>
              <a:buSzPts val="1400"/>
              <a:buNone/>
            </a:pPr>
            <a:r>
              <a:rPr lang="en-US" sz="1200">
                <a:solidFill>
                  <a:srgbClr val="000000"/>
                </a:soli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a:p>
          <a:p>
            <a:pPr indent="-228600" lvl="0" marL="457200" rtl="0" algn="l">
              <a:lnSpc>
                <a:spcPct val="100000"/>
              </a:lnSpc>
              <a:spcBef>
                <a:spcPts val="0"/>
              </a:spcBef>
              <a:spcAft>
                <a:spcPts val="0"/>
              </a:spcAft>
              <a:buSzPts val="1400"/>
              <a:buNone/>
            </a:pPr>
            <a:r>
              <a:t/>
            </a:r>
            <a:endParaRPr sz="1200">
              <a:solidFill>
                <a:schemeClr val="dk1"/>
              </a:solidFill>
              <a:latin typeface="Quattrocento Sans"/>
              <a:ea typeface="Quattrocento Sans"/>
              <a:cs typeface="Quattrocento Sans"/>
              <a:sym typeface="Quattrocento Sans"/>
            </a:endParaRPr>
          </a:p>
          <a:p>
            <a:pPr indent="-228600" lvl="0" marL="457200" marR="0" rtl="0" algn="l">
              <a:lnSpc>
                <a:spcPct val="100000"/>
              </a:lnSpc>
              <a:spcBef>
                <a:spcPts val="0"/>
              </a:spcBef>
              <a:spcAft>
                <a:spcPts val="0"/>
              </a:spcAft>
              <a:buSzPts val="1400"/>
              <a:buNone/>
            </a:pPr>
            <a:r>
              <a:rPr b="1" lang="en-US" sz="1200">
                <a:solidFill>
                  <a:schemeClr val="dk1"/>
                </a:solidFill>
              </a:rPr>
              <a:t>There are several capabilities that are unique to Power BI – these include: </a:t>
            </a:r>
            <a:endParaRPr b="1"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Pre-built dashboards and reports for popular SaaS solutions such as Marketo, Salesforce, GitHub, ZenDesk, Dynamics CRM, and many others.</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Dashboards and visualizations that support real-time updates.</a:t>
            </a:r>
            <a:endParaRPr sz="1200">
              <a:solidFill>
                <a:schemeClr val="dk1"/>
              </a:solidFill>
              <a:latin typeface="Quattrocento Sans"/>
              <a:ea typeface="Quattrocento Sans"/>
              <a:cs typeface="Quattrocento Sans"/>
              <a:sym typeface="Quattrocento Sans"/>
            </a:endParaRPr>
          </a:p>
          <a:p>
            <a:pPr indent="-457200" lvl="0" marL="457200" marR="0" rtl="0" algn="l">
              <a:lnSpc>
                <a:spcPct val="100000"/>
              </a:lnSpc>
              <a:spcBef>
                <a:spcPts val="0"/>
              </a:spcBef>
              <a:spcAft>
                <a:spcPts val="0"/>
              </a:spcAft>
              <a:buClr>
                <a:schemeClr val="dk1"/>
              </a:buClr>
              <a:buSzPts val="1200"/>
              <a:buFont typeface="Arial"/>
              <a:buChar char="•"/>
            </a:pPr>
            <a:r>
              <a:rPr lang="en-US" sz="1200">
                <a:solidFill>
                  <a:schemeClr val="dk1"/>
                </a:solidFill>
              </a:rPr>
              <a:t>Secure, live connection to on-premises data sources to drive insight across the entire range of organizational information (Analysis Services, Azure </a:t>
            </a:r>
            <a:r>
              <a:rPr lang="en-US" sz="1200">
                <a:solidFill>
                  <a:srgbClr val="000000"/>
                </a:solidFill>
              </a:rPr>
              <a:t>SQL Database, SQL Database Auditing, Azure SQL Data Warehouse).</a:t>
            </a:r>
            <a:endParaRPr/>
          </a:p>
          <a:p>
            <a:pPr indent="-457200" lvl="0" marL="457200" marR="0" rtl="0" algn="l">
              <a:lnSpc>
                <a:spcPct val="100000"/>
              </a:lnSpc>
              <a:spcBef>
                <a:spcPts val="0"/>
              </a:spcBef>
              <a:spcAft>
                <a:spcPts val="0"/>
              </a:spcAft>
              <a:buClr>
                <a:srgbClr val="000000"/>
              </a:buClr>
              <a:buSzPts val="1200"/>
              <a:buFont typeface="Arial"/>
              <a:buChar char="•"/>
            </a:pPr>
            <a:r>
              <a:rPr lang="en-US" sz="1200">
                <a:solidFill>
                  <a:srgbClr val="000000"/>
                </a:solidFill>
              </a:rPr>
              <a:t>Automated scheduled refresh to keep Power BI data in sync with on premises data sources. </a:t>
            </a:r>
            <a:endParaRPr sz="1200">
              <a:solidFill>
                <a:srgbClr val="000000"/>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Native mobile applications for keeping users connected on the go.</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Easy integration with other Microsoft offerings, from Excel to Azure services.</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Intuitive data exploration, which enables users to ask questions of their data in plain English.</a:t>
            </a:r>
            <a:endParaRPr sz="1200">
              <a:solidFill>
                <a:schemeClr val="dk1"/>
              </a:solidFill>
              <a:latin typeface="Quattrocento Sans"/>
              <a:ea typeface="Quattrocento Sans"/>
              <a:cs typeface="Quattrocento Sans"/>
              <a:sym typeface="Quattrocento Sans"/>
            </a:endParaRPr>
          </a:p>
          <a:p>
            <a:pPr indent="-228600" lvl="0" marL="457200" marR="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Font typeface="Arial"/>
              <a:buNone/>
            </a:pPr>
            <a:r>
              <a:t/>
            </a:r>
            <a:endParaRPr b="1" sz="1000"/>
          </a:p>
          <a:p>
            <a:pPr indent="-228600" lvl="0" marL="457200" marR="0" rtl="0" algn="l">
              <a:lnSpc>
                <a:spcPct val="100000"/>
              </a:lnSpc>
              <a:spcBef>
                <a:spcPts val="0"/>
              </a:spcBef>
              <a:spcAft>
                <a:spcPts val="0"/>
              </a:spcAft>
              <a:buSzPts val="1400"/>
              <a:buNone/>
            </a:pPr>
            <a:r>
              <a:rPr b="1" lang="en-US" sz="1000"/>
              <a:t>The Power BI Service, sometimes referred to as powerbi.com, </a:t>
            </a:r>
            <a:r>
              <a:rPr lang="en-US" sz="1000"/>
              <a:t>is what allows you to: </a:t>
            </a:r>
            <a:endParaRPr/>
          </a:p>
          <a:p>
            <a:pPr indent="-171450" lvl="1" marL="628650" rtl="0" algn="l">
              <a:lnSpc>
                <a:spcPct val="100000"/>
              </a:lnSpc>
              <a:spcBef>
                <a:spcPts val="0"/>
              </a:spcBef>
              <a:spcAft>
                <a:spcPts val="0"/>
              </a:spcAft>
              <a:buSzPts val="1400"/>
              <a:buFont typeface="Arial"/>
              <a:buChar char="•"/>
            </a:pPr>
            <a:r>
              <a:rPr lang="en-US" sz="1000"/>
              <a:t>Create beautiful visualizations to tell compelling data stories. </a:t>
            </a:r>
            <a:endParaRPr/>
          </a:p>
          <a:p>
            <a:pPr indent="-171450" lvl="1" marL="628650" rtl="0" algn="l">
              <a:lnSpc>
                <a:spcPct val="100000"/>
              </a:lnSpc>
              <a:spcBef>
                <a:spcPts val="0"/>
              </a:spcBef>
              <a:spcAft>
                <a:spcPts val="0"/>
              </a:spcAft>
              <a:buSzPts val="1400"/>
              <a:buFont typeface="Arial"/>
              <a:buChar char="•"/>
            </a:pPr>
            <a:r>
              <a:rPr lang="en-US" sz="1000"/>
              <a:t>Build rich, live dashboards that turn BI into business insights.</a:t>
            </a:r>
            <a:endParaRPr/>
          </a:p>
          <a:p>
            <a:pPr indent="-171450" lvl="1" marL="628650" rtl="0" algn="l">
              <a:lnSpc>
                <a:spcPct val="100000"/>
              </a:lnSpc>
              <a:spcBef>
                <a:spcPts val="0"/>
              </a:spcBef>
              <a:spcAft>
                <a:spcPts val="0"/>
              </a:spcAft>
              <a:buSzPts val="1400"/>
              <a:buFont typeface="Arial"/>
              <a:buChar char="•"/>
            </a:pPr>
            <a:r>
              <a:rPr lang="en-US" sz="1000"/>
              <a:t>Create reports &amp; datasets from which you can create visualizations and dashboards.</a:t>
            </a:r>
            <a:endParaRPr/>
          </a:p>
          <a:p>
            <a:pPr indent="-171450" lvl="1" marL="628650" rtl="0" algn="l">
              <a:lnSpc>
                <a:spcPct val="100000"/>
              </a:lnSpc>
              <a:spcBef>
                <a:spcPts val="0"/>
              </a:spcBef>
              <a:spcAft>
                <a:spcPts val="0"/>
              </a:spcAft>
              <a:buSzPts val="1400"/>
              <a:buFont typeface="Arial"/>
              <a:buChar char="•"/>
            </a:pPr>
            <a:r>
              <a:rPr lang="en-US" sz="1000"/>
              <a:t>Enjoy the benefits of up-to-date data with real-time, automatic and scheduled refreshes.</a:t>
            </a:r>
            <a:endParaRPr/>
          </a:p>
          <a:p>
            <a:pPr indent="-171450" lvl="1" marL="628650" rtl="0" algn="l">
              <a:lnSpc>
                <a:spcPct val="100000"/>
              </a:lnSpc>
              <a:spcBef>
                <a:spcPts val="0"/>
              </a:spcBef>
              <a:spcAft>
                <a:spcPts val="0"/>
              </a:spcAft>
              <a:buSzPts val="1400"/>
              <a:buFont typeface="Arial"/>
              <a:buChar char="•"/>
            </a:pPr>
            <a:r>
              <a:rPr lang="en-US" sz="1000"/>
              <a:t>Share dashboards easily with other people in your organization.</a:t>
            </a:r>
            <a:endParaRPr/>
          </a:p>
          <a:p>
            <a:pPr indent="-171450" lvl="1" marL="628650" rtl="0" algn="l">
              <a:lnSpc>
                <a:spcPct val="100000"/>
              </a:lnSpc>
              <a:spcBef>
                <a:spcPts val="0"/>
              </a:spcBef>
              <a:spcAft>
                <a:spcPts val="0"/>
              </a:spcAft>
              <a:buSzPts val="1400"/>
              <a:buFont typeface="Arial"/>
              <a:buChar char="•"/>
            </a:pPr>
            <a:r>
              <a:rPr lang="en-US" sz="1000"/>
              <a:t>Ask questions of data in plain English with Natural Language Query.</a:t>
            </a:r>
            <a:endParaRPr/>
          </a:p>
          <a:p>
            <a:pPr indent="-171450" lvl="1" marL="628650" rtl="0" algn="l">
              <a:lnSpc>
                <a:spcPct val="100000"/>
              </a:lnSpc>
              <a:spcBef>
                <a:spcPts val="0"/>
              </a:spcBef>
              <a:spcAft>
                <a:spcPts val="0"/>
              </a:spcAft>
              <a:buSzPts val="1400"/>
              <a:buFont typeface="Arial"/>
              <a:buChar char="•"/>
            </a:pPr>
            <a:r>
              <a:rPr lang="en-US" sz="1000"/>
              <a:t>Stay connected to data all the time with mobile applications.</a:t>
            </a:r>
            <a:endParaRPr/>
          </a:p>
          <a:p>
            <a:pPr indent="-228600" lvl="0" marL="457200" marR="0" rtl="0" algn="l">
              <a:lnSpc>
                <a:spcPct val="100000"/>
              </a:lnSpc>
              <a:spcBef>
                <a:spcPts val="0"/>
              </a:spcBef>
              <a:spcAft>
                <a:spcPts val="0"/>
              </a:spcAft>
              <a:buSzPts val="1400"/>
              <a:buNone/>
            </a:pPr>
            <a:r>
              <a:t/>
            </a:r>
            <a:endParaRPr sz="1200"/>
          </a:p>
          <a:p>
            <a:pPr indent="-228600" lvl="0" marL="457200" rtl="0" algn="l">
              <a:lnSpc>
                <a:spcPct val="100000"/>
              </a:lnSpc>
              <a:spcBef>
                <a:spcPts val="0"/>
              </a:spcBef>
              <a:spcAft>
                <a:spcPts val="0"/>
              </a:spcAft>
              <a:buSzPts val="1400"/>
              <a:buNone/>
            </a:pPr>
            <a:r>
              <a:rPr lang="en-US" sz="1200"/>
              <a:t>To summarize, Power BI is a SaaS offering that enables anyone to easily connect to their data, create live operational dashboards and explore data via interactive visualizations.</a:t>
            </a:r>
            <a:endParaRPr sz="1200"/>
          </a:p>
        </p:txBody>
      </p:sp>
      <p:sp>
        <p:nvSpPr>
          <p:cNvPr id="260" name="Google Shape;26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24: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sz="1200"/>
          </a:p>
        </p:txBody>
      </p:sp>
      <p:sp>
        <p:nvSpPr>
          <p:cNvPr id="269" name="Google Shape;26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25: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sz="1200"/>
          </a:p>
        </p:txBody>
      </p:sp>
      <p:sp>
        <p:nvSpPr>
          <p:cNvPr id="278" name="Google Shape;27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6: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sz="1200"/>
          </a:p>
        </p:txBody>
      </p:sp>
      <p:sp>
        <p:nvSpPr>
          <p:cNvPr id="287" name="Google Shape;28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7: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sz="1200"/>
          </a:p>
        </p:txBody>
      </p:sp>
      <p:sp>
        <p:nvSpPr>
          <p:cNvPr id="295" name="Google Shape;29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8: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1" lang="en-US" sz="1800">
                <a:solidFill>
                  <a:schemeClr val="dk1"/>
                </a:solidFill>
                <a:latin typeface="Arial"/>
                <a:ea typeface="Arial"/>
                <a:cs typeface="Arial"/>
                <a:sym typeface="Arial"/>
              </a:rPr>
              <a:t>Key message:</a:t>
            </a:r>
            <a:endParaRPr/>
          </a:p>
          <a:p>
            <a:pPr indent="-285750" lvl="0" marL="285750" marR="0" rtl="0" algn="l">
              <a:lnSpc>
                <a:spcPct val="100000"/>
              </a:lnSpc>
              <a:spcBef>
                <a:spcPts val="0"/>
              </a:spcBef>
              <a:spcAft>
                <a:spcPts val="0"/>
              </a:spcAft>
              <a:buClr>
                <a:schemeClr val="lt2"/>
              </a:buClr>
              <a:buSzPts val="1800"/>
              <a:buFont typeface="Arial"/>
              <a:buChar char="•"/>
            </a:pPr>
            <a:r>
              <a:rPr lang="en-US" sz="1800">
                <a:solidFill>
                  <a:schemeClr val="lt2"/>
                </a:solidFill>
              </a:rPr>
              <a:t>Industry-leading SaaS service with large Power BI ecosystem (</a:t>
            </a:r>
            <a:r>
              <a:rPr lang="en-US" sz="1800">
                <a:solidFill>
                  <a:schemeClr val="dk1"/>
                </a:solidFill>
              </a:rPr>
              <a:t>ISVs, SIs and partners creating unparalleled momentum)</a:t>
            </a:r>
            <a:endParaRPr sz="1800">
              <a:solidFill>
                <a:schemeClr val="lt2"/>
              </a:solidFill>
            </a:endParaRPr>
          </a:p>
          <a:p>
            <a:pPr indent="-285750" lvl="0" marL="285750" rtl="0" algn="l">
              <a:lnSpc>
                <a:spcPct val="100000"/>
              </a:lnSpc>
              <a:spcBef>
                <a:spcPts val="200"/>
              </a:spcBef>
              <a:spcAft>
                <a:spcPts val="0"/>
              </a:spcAft>
              <a:buSzPts val="1800"/>
              <a:buFont typeface="Arial"/>
              <a:buChar char="•"/>
            </a:pPr>
            <a:r>
              <a:rPr lang="en-US" sz="1800">
                <a:solidFill>
                  <a:schemeClr val="dk1"/>
                </a:solidFill>
              </a:rPr>
              <a:t>Customers benefit from integration with other Microsoft products</a:t>
            </a:r>
            <a:endParaRPr sz="1800">
              <a:solidFill>
                <a:schemeClr val="lt2"/>
              </a:solidFill>
            </a:endParaRPr>
          </a:p>
          <a:p>
            <a:pPr indent="-285750" lvl="0" marL="285750" rtl="0" algn="l">
              <a:lnSpc>
                <a:spcPct val="100000"/>
              </a:lnSpc>
              <a:spcBef>
                <a:spcPts val="300"/>
              </a:spcBef>
              <a:spcAft>
                <a:spcPts val="0"/>
              </a:spcAft>
              <a:buSzPts val="1400"/>
              <a:buFont typeface="Arial"/>
              <a:buChar char="•"/>
            </a:pPr>
            <a:r>
              <a:rPr b="0" lang="en-US" sz="1800">
                <a:solidFill>
                  <a:schemeClr val="dk1"/>
                </a:solidFill>
                <a:latin typeface="Arial"/>
                <a:ea typeface="Arial"/>
                <a:cs typeface="Arial"/>
                <a:sym typeface="Arial"/>
              </a:rPr>
              <a:t>There are several capabilities that differentiate Power BI from other offerings in the market.</a:t>
            </a:r>
            <a:endParaRPr/>
          </a:p>
          <a:p>
            <a:pPr indent="-228600" lvl="0" marL="457200" marR="0" rtl="0" algn="l">
              <a:lnSpc>
                <a:spcPct val="100000"/>
              </a:lnSpc>
              <a:spcBef>
                <a:spcPts val="0"/>
              </a:spcBef>
              <a:spcAft>
                <a:spcPts val="0"/>
              </a:spcAft>
              <a:buSzPts val="1400"/>
              <a:buNone/>
            </a:pPr>
            <a:r>
              <a:t/>
            </a:r>
            <a:endParaRPr b="0" sz="1800">
              <a:solidFill>
                <a:schemeClr val="dk1"/>
              </a:solidFill>
              <a:latin typeface="Arial"/>
              <a:ea typeface="Arial"/>
              <a:cs typeface="Arial"/>
              <a:sym typeface="Arial"/>
            </a:endParaRPr>
          </a:p>
          <a:p>
            <a:pPr indent="-228600" lvl="0" marL="457200" marR="0" rtl="0" algn="l">
              <a:lnSpc>
                <a:spcPct val="100000"/>
              </a:lnSpc>
              <a:spcBef>
                <a:spcPts val="0"/>
              </a:spcBef>
              <a:spcAft>
                <a:spcPts val="0"/>
              </a:spcAft>
              <a:buSzPts val="1400"/>
              <a:buNone/>
            </a:pPr>
            <a:r>
              <a:rPr b="1" lang="en-US" sz="1200">
                <a:solidFill>
                  <a:schemeClr val="dk1"/>
                </a:solidFill>
              </a:rPr>
              <a:t>Talking points:</a:t>
            </a:r>
            <a:endParaRPr b="1" sz="1200">
              <a:solidFill>
                <a:schemeClr val="dk1"/>
              </a:solidFill>
            </a:endParaRPr>
          </a:p>
          <a:p>
            <a:pPr indent="0" lvl="0" marL="0" marR="0" rtl="0" algn="l">
              <a:lnSpc>
                <a:spcPct val="100000"/>
              </a:lnSpc>
              <a:spcBef>
                <a:spcPts val="0"/>
              </a:spcBef>
              <a:spcAft>
                <a:spcPts val="0"/>
              </a:spcAft>
              <a:buClr>
                <a:srgbClr val="000000"/>
              </a:buClr>
              <a:buSzPts val="1200"/>
              <a:buFont typeface="Calibri"/>
              <a:buNone/>
            </a:pPr>
            <a:r>
              <a:rPr lang="en-US" sz="1200">
                <a:solidFill>
                  <a:srgbClr val="000000"/>
                </a:soli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sz="1200">
              <a:solidFill>
                <a:srgbClr val="000000"/>
              </a:solidFill>
            </a:endParaRPr>
          </a:p>
          <a:p>
            <a:pPr indent="-228600" lvl="0" marL="457200" rtl="0" algn="l">
              <a:lnSpc>
                <a:spcPct val="100000"/>
              </a:lnSpc>
              <a:spcBef>
                <a:spcPts val="0"/>
              </a:spcBef>
              <a:spcAft>
                <a:spcPts val="0"/>
              </a:spcAft>
              <a:buSzPts val="1400"/>
              <a:buNone/>
            </a:pPr>
            <a:r>
              <a:rPr lang="en-US" sz="1200">
                <a:solidFill>
                  <a:srgbClr val="000000"/>
                </a:soli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a:p>
          <a:p>
            <a:pPr indent="-228600" lvl="0" marL="457200" rtl="0" algn="l">
              <a:lnSpc>
                <a:spcPct val="100000"/>
              </a:lnSpc>
              <a:spcBef>
                <a:spcPts val="0"/>
              </a:spcBef>
              <a:spcAft>
                <a:spcPts val="0"/>
              </a:spcAft>
              <a:buSzPts val="1400"/>
              <a:buNone/>
            </a:pPr>
            <a:r>
              <a:t/>
            </a:r>
            <a:endParaRPr sz="1200">
              <a:solidFill>
                <a:schemeClr val="dk1"/>
              </a:solidFill>
              <a:latin typeface="Quattrocento Sans"/>
              <a:ea typeface="Quattrocento Sans"/>
              <a:cs typeface="Quattrocento Sans"/>
              <a:sym typeface="Quattrocento Sans"/>
            </a:endParaRPr>
          </a:p>
          <a:p>
            <a:pPr indent="-228600" lvl="0" marL="457200" marR="0" rtl="0" algn="l">
              <a:lnSpc>
                <a:spcPct val="100000"/>
              </a:lnSpc>
              <a:spcBef>
                <a:spcPts val="0"/>
              </a:spcBef>
              <a:spcAft>
                <a:spcPts val="0"/>
              </a:spcAft>
              <a:buSzPts val="1400"/>
              <a:buNone/>
            </a:pPr>
            <a:r>
              <a:rPr b="1" lang="en-US" sz="1200">
                <a:solidFill>
                  <a:schemeClr val="dk1"/>
                </a:solidFill>
              </a:rPr>
              <a:t>There are several capabilities that are unique to Power BI – these include: </a:t>
            </a:r>
            <a:endParaRPr b="1"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Pre-built dashboards and reports for popular SaaS solutions such as Marketo, Salesforce, GitHub, ZenDesk, Dynamics CRM, and many others.</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Dashboards and visualizations that support real-time updates.</a:t>
            </a:r>
            <a:endParaRPr sz="1200">
              <a:solidFill>
                <a:schemeClr val="dk1"/>
              </a:solidFill>
              <a:latin typeface="Quattrocento Sans"/>
              <a:ea typeface="Quattrocento Sans"/>
              <a:cs typeface="Quattrocento Sans"/>
              <a:sym typeface="Quattrocento Sans"/>
            </a:endParaRPr>
          </a:p>
          <a:p>
            <a:pPr indent="-457200" lvl="0" marL="457200" marR="0" rtl="0" algn="l">
              <a:lnSpc>
                <a:spcPct val="100000"/>
              </a:lnSpc>
              <a:spcBef>
                <a:spcPts val="0"/>
              </a:spcBef>
              <a:spcAft>
                <a:spcPts val="0"/>
              </a:spcAft>
              <a:buClr>
                <a:schemeClr val="dk1"/>
              </a:buClr>
              <a:buSzPts val="1200"/>
              <a:buFont typeface="Arial"/>
              <a:buChar char="•"/>
            </a:pPr>
            <a:r>
              <a:rPr lang="en-US" sz="1200">
                <a:solidFill>
                  <a:schemeClr val="dk1"/>
                </a:solidFill>
              </a:rPr>
              <a:t>Secure, live connection to on-premises data sources to drive insight across the entire range of organizational information (Analysis Services, Azure </a:t>
            </a:r>
            <a:r>
              <a:rPr lang="en-US" sz="1200">
                <a:solidFill>
                  <a:srgbClr val="000000"/>
                </a:solidFill>
              </a:rPr>
              <a:t>SQL Database, SQL Database Auditing, Azure SQL Data Warehouse).</a:t>
            </a:r>
            <a:endParaRPr/>
          </a:p>
          <a:p>
            <a:pPr indent="-457200" lvl="0" marL="457200" marR="0" rtl="0" algn="l">
              <a:lnSpc>
                <a:spcPct val="100000"/>
              </a:lnSpc>
              <a:spcBef>
                <a:spcPts val="0"/>
              </a:spcBef>
              <a:spcAft>
                <a:spcPts val="0"/>
              </a:spcAft>
              <a:buClr>
                <a:srgbClr val="000000"/>
              </a:buClr>
              <a:buSzPts val="1200"/>
              <a:buFont typeface="Arial"/>
              <a:buChar char="•"/>
            </a:pPr>
            <a:r>
              <a:rPr lang="en-US" sz="1200">
                <a:solidFill>
                  <a:srgbClr val="000000"/>
                </a:solidFill>
              </a:rPr>
              <a:t>Automated scheduled refresh to keep Power BI data in sync with on premises data sources. </a:t>
            </a:r>
            <a:endParaRPr sz="1200">
              <a:solidFill>
                <a:srgbClr val="000000"/>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Native mobile applications for keeping users connected on the go.</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Easy integration with other Microsoft offerings, from Excel to Azure services.</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Intuitive data exploration, which enables users to ask questions of their data in plain English.</a:t>
            </a:r>
            <a:endParaRPr sz="1200">
              <a:solidFill>
                <a:schemeClr val="dk1"/>
              </a:solidFill>
              <a:latin typeface="Quattrocento Sans"/>
              <a:ea typeface="Quattrocento Sans"/>
              <a:cs typeface="Quattrocento Sans"/>
              <a:sym typeface="Quattrocento Sans"/>
            </a:endParaRPr>
          </a:p>
          <a:p>
            <a:pPr indent="-228600" lvl="0" marL="457200" marR="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Font typeface="Arial"/>
              <a:buNone/>
            </a:pPr>
            <a:r>
              <a:t/>
            </a:r>
            <a:endParaRPr b="1" sz="1000"/>
          </a:p>
          <a:p>
            <a:pPr indent="-228600" lvl="0" marL="457200" marR="0" rtl="0" algn="l">
              <a:lnSpc>
                <a:spcPct val="100000"/>
              </a:lnSpc>
              <a:spcBef>
                <a:spcPts val="0"/>
              </a:spcBef>
              <a:spcAft>
                <a:spcPts val="0"/>
              </a:spcAft>
              <a:buSzPts val="1400"/>
              <a:buNone/>
            </a:pPr>
            <a:r>
              <a:rPr b="1" lang="en-US" sz="1000"/>
              <a:t>The Power BI Service, sometimes referred to as powerbi.com, </a:t>
            </a:r>
            <a:r>
              <a:rPr lang="en-US" sz="1000"/>
              <a:t>is what allows you to: </a:t>
            </a:r>
            <a:endParaRPr/>
          </a:p>
          <a:p>
            <a:pPr indent="-171450" lvl="1" marL="628650" rtl="0" algn="l">
              <a:lnSpc>
                <a:spcPct val="100000"/>
              </a:lnSpc>
              <a:spcBef>
                <a:spcPts val="0"/>
              </a:spcBef>
              <a:spcAft>
                <a:spcPts val="0"/>
              </a:spcAft>
              <a:buSzPts val="1400"/>
              <a:buFont typeface="Arial"/>
              <a:buChar char="•"/>
            </a:pPr>
            <a:r>
              <a:rPr lang="en-US" sz="1000"/>
              <a:t>Create beautiful visualizations to tell compelling data stories. </a:t>
            </a:r>
            <a:endParaRPr/>
          </a:p>
          <a:p>
            <a:pPr indent="-171450" lvl="1" marL="628650" rtl="0" algn="l">
              <a:lnSpc>
                <a:spcPct val="100000"/>
              </a:lnSpc>
              <a:spcBef>
                <a:spcPts val="0"/>
              </a:spcBef>
              <a:spcAft>
                <a:spcPts val="0"/>
              </a:spcAft>
              <a:buSzPts val="1400"/>
              <a:buFont typeface="Arial"/>
              <a:buChar char="•"/>
            </a:pPr>
            <a:r>
              <a:rPr lang="en-US" sz="1000"/>
              <a:t>Build rich, live dashboards that turn BI into business insights.</a:t>
            </a:r>
            <a:endParaRPr/>
          </a:p>
          <a:p>
            <a:pPr indent="-171450" lvl="1" marL="628650" rtl="0" algn="l">
              <a:lnSpc>
                <a:spcPct val="100000"/>
              </a:lnSpc>
              <a:spcBef>
                <a:spcPts val="0"/>
              </a:spcBef>
              <a:spcAft>
                <a:spcPts val="0"/>
              </a:spcAft>
              <a:buSzPts val="1400"/>
              <a:buFont typeface="Arial"/>
              <a:buChar char="•"/>
            </a:pPr>
            <a:r>
              <a:rPr lang="en-US" sz="1000"/>
              <a:t>Create reports &amp; datasets from which you can create visualizations and dashboards.</a:t>
            </a:r>
            <a:endParaRPr/>
          </a:p>
          <a:p>
            <a:pPr indent="-171450" lvl="1" marL="628650" rtl="0" algn="l">
              <a:lnSpc>
                <a:spcPct val="100000"/>
              </a:lnSpc>
              <a:spcBef>
                <a:spcPts val="0"/>
              </a:spcBef>
              <a:spcAft>
                <a:spcPts val="0"/>
              </a:spcAft>
              <a:buSzPts val="1400"/>
              <a:buFont typeface="Arial"/>
              <a:buChar char="•"/>
            </a:pPr>
            <a:r>
              <a:rPr lang="en-US" sz="1000"/>
              <a:t>Enjoy the benefits of up-to-date data with real-time, automatic and scheduled refreshes.</a:t>
            </a:r>
            <a:endParaRPr/>
          </a:p>
          <a:p>
            <a:pPr indent="-171450" lvl="1" marL="628650" rtl="0" algn="l">
              <a:lnSpc>
                <a:spcPct val="100000"/>
              </a:lnSpc>
              <a:spcBef>
                <a:spcPts val="0"/>
              </a:spcBef>
              <a:spcAft>
                <a:spcPts val="0"/>
              </a:spcAft>
              <a:buSzPts val="1400"/>
              <a:buFont typeface="Arial"/>
              <a:buChar char="•"/>
            </a:pPr>
            <a:r>
              <a:rPr lang="en-US" sz="1000"/>
              <a:t>Share dashboards easily with other people in your organization.</a:t>
            </a:r>
            <a:endParaRPr/>
          </a:p>
          <a:p>
            <a:pPr indent="-171450" lvl="1" marL="628650" rtl="0" algn="l">
              <a:lnSpc>
                <a:spcPct val="100000"/>
              </a:lnSpc>
              <a:spcBef>
                <a:spcPts val="0"/>
              </a:spcBef>
              <a:spcAft>
                <a:spcPts val="0"/>
              </a:spcAft>
              <a:buSzPts val="1400"/>
              <a:buFont typeface="Arial"/>
              <a:buChar char="•"/>
            </a:pPr>
            <a:r>
              <a:rPr lang="en-US" sz="1000"/>
              <a:t>Ask questions of data in plain English with Natural Language Query.</a:t>
            </a:r>
            <a:endParaRPr/>
          </a:p>
          <a:p>
            <a:pPr indent="-171450" lvl="1" marL="628650" rtl="0" algn="l">
              <a:lnSpc>
                <a:spcPct val="100000"/>
              </a:lnSpc>
              <a:spcBef>
                <a:spcPts val="0"/>
              </a:spcBef>
              <a:spcAft>
                <a:spcPts val="0"/>
              </a:spcAft>
              <a:buSzPts val="1400"/>
              <a:buFont typeface="Arial"/>
              <a:buChar char="•"/>
            </a:pPr>
            <a:r>
              <a:rPr lang="en-US" sz="1000"/>
              <a:t>Stay connected to data all the time with mobile applications.</a:t>
            </a:r>
            <a:endParaRPr/>
          </a:p>
          <a:p>
            <a:pPr indent="-228600" lvl="0" marL="457200" marR="0" rtl="0" algn="l">
              <a:lnSpc>
                <a:spcPct val="100000"/>
              </a:lnSpc>
              <a:spcBef>
                <a:spcPts val="0"/>
              </a:spcBef>
              <a:spcAft>
                <a:spcPts val="0"/>
              </a:spcAft>
              <a:buSzPts val="1400"/>
              <a:buNone/>
            </a:pPr>
            <a:r>
              <a:t/>
            </a:r>
            <a:endParaRPr sz="1200"/>
          </a:p>
          <a:p>
            <a:pPr indent="-228600" lvl="0" marL="457200" rtl="0" algn="l">
              <a:lnSpc>
                <a:spcPct val="100000"/>
              </a:lnSpc>
              <a:spcBef>
                <a:spcPts val="0"/>
              </a:spcBef>
              <a:spcAft>
                <a:spcPts val="0"/>
              </a:spcAft>
              <a:buSzPts val="1400"/>
              <a:buNone/>
            </a:pPr>
            <a:r>
              <a:rPr lang="en-US" sz="1200"/>
              <a:t>To summarize, Power BI is a SaaS offering that enables anyone to easily connect to their data, create live operational dashboards and explore data via interactive visualizations.</a:t>
            </a:r>
            <a:endParaRPr sz="1200"/>
          </a:p>
        </p:txBody>
      </p:sp>
      <p:sp>
        <p:nvSpPr>
          <p:cNvPr id="304" name="Google Shape;30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29: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sz="900" u="none" strike="noStrike">
                <a:solidFill>
                  <a:schemeClr val="dk1"/>
                </a:solidFill>
                <a:latin typeface="Quattrocento Sans"/>
                <a:ea typeface="Quattrocento Sans"/>
                <a:cs typeface="Quattrocento Sans"/>
                <a:sym typeface="Quattrocento Sans"/>
              </a:rPr>
              <a:t>O centro da distribuição é indicado pela linha da mediana, no centro do quadrado.</a:t>
            </a:r>
            <a:endParaRPr/>
          </a:p>
          <a:p>
            <a:pPr indent="-228600" lvl="0" marL="457200" rtl="0" algn="l">
              <a:lnSpc>
                <a:spcPct val="100000"/>
              </a:lnSpc>
              <a:spcBef>
                <a:spcPts val="0"/>
              </a:spcBef>
              <a:spcAft>
                <a:spcPts val="0"/>
              </a:spcAft>
              <a:buSzPts val="1400"/>
              <a:buNone/>
            </a:pPr>
            <a:r>
              <a:rPr lang="en-US" sz="900" u="none" strike="noStrike">
                <a:solidFill>
                  <a:schemeClr val="dk1"/>
                </a:solidFill>
                <a:latin typeface="Quattrocento Sans"/>
                <a:ea typeface="Quattrocento Sans"/>
                <a:cs typeface="Quattrocento Sans"/>
                <a:sym typeface="Quattrocento Sans"/>
              </a:rPr>
              <a:t>A dispersão é representada pela amplitude do gráfico, que pode ser calculada como máximo valor – mínimo valor. Quanto maior for a amplitude, maior a variação nos dados.</a:t>
            </a:r>
            <a:endParaRPr/>
          </a:p>
          <a:p>
            <a:pPr indent="-228600" lvl="0" marL="457200" rtl="0" algn="l">
              <a:lnSpc>
                <a:spcPct val="100000"/>
              </a:lnSpc>
              <a:spcBef>
                <a:spcPts val="0"/>
              </a:spcBef>
              <a:spcAft>
                <a:spcPts val="0"/>
              </a:spcAft>
              <a:buSzPts val="1400"/>
              <a:buNone/>
            </a:pPr>
            <a:r>
              <a:rPr lang="en-US" sz="900" u="none" strike="noStrike">
                <a:solidFill>
                  <a:schemeClr val="dk1"/>
                </a:solidFill>
                <a:latin typeface="Quattrocento Sans"/>
                <a:ea typeface="Quattrocento Sans"/>
                <a:cs typeface="Quattrocento Sans"/>
                <a:sym typeface="Quattrocento Sans"/>
              </a:rPr>
              <a:t>O retângulo contém 50% dos valores do conjunto de dados. </a:t>
            </a:r>
            <a:endParaRPr/>
          </a:p>
          <a:p>
            <a:pPr indent="-228600" lvl="0" marL="457200" marR="0" rtl="0" algn="l">
              <a:lnSpc>
                <a:spcPct val="100000"/>
              </a:lnSpc>
              <a:spcBef>
                <a:spcPts val="0"/>
              </a:spcBef>
              <a:spcAft>
                <a:spcPts val="0"/>
              </a:spcAft>
              <a:buSzPts val="1400"/>
              <a:buNone/>
            </a:pPr>
            <a:r>
              <a:t/>
            </a:r>
            <a:endParaRPr sz="1200"/>
          </a:p>
          <a:p>
            <a:pPr indent="-228600" lvl="0" marL="457200" marR="0" rtl="0" algn="l">
              <a:lnSpc>
                <a:spcPct val="100000"/>
              </a:lnSpc>
              <a:spcBef>
                <a:spcPts val="0"/>
              </a:spcBef>
              <a:spcAft>
                <a:spcPts val="0"/>
              </a:spcAft>
              <a:buSzPts val="1400"/>
              <a:buNone/>
            </a:pPr>
            <a:r>
              <a:rPr lang="en-US" sz="1200"/>
              <a:t>O whisker sao as extremidades.</a:t>
            </a:r>
            <a:endParaRPr/>
          </a:p>
        </p:txBody>
      </p:sp>
      <p:sp>
        <p:nvSpPr>
          <p:cNvPr id="313" name="Google Shape;31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31: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1" lang="en-US" sz="1800">
                <a:solidFill>
                  <a:schemeClr val="dk1"/>
                </a:solidFill>
                <a:latin typeface="Arial"/>
                <a:ea typeface="Arial"/>
                <a:cs typeface="Arial"/>
                <a:sym typeface="Arial"/>
              </a:rPr>
              <a:t>Key message:</a:t>
            </a:r>
            <a:endParaRPr/>
          </a:p>
          <a:p>
            <a:pPr indent="-285750" lvl="0" marL="285750" marR="0" rtl="0" algn="l">
              <a:lnSpc>
                <a:spcPct val="100000"/>
              </a:lnSpc>
              <a:spcBef>
                <a:spcPts val="0"/>
              </a:spcBef>
              <a:spcAft>
                <a:spcPts val="0"/>
              </a:spcAft>
              <a:buClr>
                <a:schemeClr val="lt2"/>
              </a:buClr>
              <a:buSzPts val="1800"/>
              <a:buFont typeface="Arial"/>
              <a:buChar char="•"/>
            </a:pPr>
            <a:r>
              <a:rPr lang="en-US" sz="1800">
                <a:solidFill>
                  <a:schemeClr val="lt2"/>
                </a:solidFill>
              </a:rPr>
              <a:t>Industry-leading SaaS service with large Power BI ecosystem (</a:t>
            </a:r>
            <a:r>
              <a:rPr lang="en-US" sz="1800">
                <a:solidFill>
                  <a:schemeClr val="dk1"/>
                </a:solidFill>
              </a:rPr>
              <a:t>ISVs, SIs and partners creating unparalleled momentum)</a:t>
            </a:r>
            <a:endParaRPr sz="1800">
              <a:solidFill>
                <a:schemeClr val="lt2"/>
              </a:solidFill>
            </a:endParaRPr>
          </a:p>
          <a:p>
            <a:pPr indent="-285750" lvl="0" marL="285750" rtl="0" algn="l">
              <a:lnSpc>
                <a:spcPct val="100000"/>
              </a:lnSpc>
              <a:spcBef>
                <a:spcPts val="200"/>
              </a:spcBef>
              <a:spcAft>
                <a:spcPts val="0"/>
              </a:spcAft>
              <a:buSzPts val="1800"/>
              <a:buFont typeface="Arial"/>
              <a:buChar char="•"/>
            </a:pPr>
            <a:r>
              <a:rPr lang="en-US" sz="1800">
                <a:solidFill>
                  <a:schemeClr val="dk1"/>
                </a:solidFill>
              </a:rPr>
              <a:t>Customers benefit from integration with other Microsoft products</a:t>
            </a:r>
            <a:endParaRPr sz="1800">
              <a:solidFill>
                <a:schemeClr val="lt2"/>
              </a:solidFill>
            </a:endParaRPr>
          </a:p>
          <a:p>
            <a:pPr indent="-285750" lvl="0" marL="285750" rtl="0" algn="l">
              <a:lnSpc>
                <a:spcPct val="100000"/>
              </a:lnSpc>
              <a:spcBef>
                <a:spcPts val="300"/>
              </a:spcBef>
              <a:spcAft>
                <a:spcPts val="0"/>
              </a:spcAft>
              <a:buSzPts val="1400"/>
              <a:buFont typeface="Arial"/>
              <a:buChar char="•"/>
            </a:pPr>
            <a:r>
              <a:rPr b="0" lang="en-US" sz="1800">
                <a:solidFill>
                  <a:schemeClr val="dk1"/>
                </a:solidFill>
                <a:latin typeface="Arial"/>
                <a:ea typeface="Arial"/>
                <a:cs typeface="Arial"/>
                <a:sym typeface="Arial"/>
              </a:rPr>
              <a:t>There are several capabilities that differentiate Power BI from other offerings in the market.</a:t>
            </a:r>
            <a:endParaRPr/>
          </a:p>
          <a:p>
            <a:pPr indent="-228600" lvl="0" marL="457200" marR="0" rtl="0" algn="l">
              <a:lnSpc>
                <a:spcPct val="100000"/>
              </a:lnSpc>
              <a:spcBef>
                <a:spcPts val="0"/>
              </a:spcBef>
              <a:spcAft>
                <a:spcPts val="0"/>
              </a:spcAft>
              <a:buSzPts val="1400"/>
              <a:buNone/>
            </a:pPr>
            <a:r>
              <a:t/>
            </a:r>
            <a:endParaRPr b="0" sz="1800">
              <a:solidFill>
                <a:schemeClr val="dk1"/>
              </a:solidFill>
              <a:latin typeface="Arial"/>
              <a:ea typeface="Arial"/>
              <a:cs typeface="Arial"/>
              <a:sym typeface="Arial"/>
            </a:endParaRPr>
          </a:p>
          <a:p>
            <a:pPr indent="-228600" lvl="0" marL="457200" marR="0" rtl="0" algn="l">
              <a:lnSpc>
                <a:spcPct val="100000"/>
              </a:lnSpc>
              <a:spcBef>
                <a:spcPts val="0"/>
              </a:spcBef>
              <a:spcAft>
                <a:spcPts val="0"/>
              </a:spcAft>
              <a:buSzPts val="1400"/>
              <a:buNone/>
            </a:pPr>
            <a:r>
              <a:rPr b="1" lang="en-US" sz="1200">
                <a:solidFill>
                  <a:schemeClr val="dk1"/>
                </a:solidFill>
              </a:rPr>
              <a:t>Talking points:</a:t>
            </a:r>
            <a:endParaRPr b="1" sz="1200">
              <a:solidFill>
                <a:schemeClr val="dk1"/>
              </a:solidFill>
            </a:endParaRPr>
          </a:p>
          <a:p>
            <a:pPr indent="0" lvl="0" marL="0" marR="0" rtl="0" algn="l">
              <a:lnSpc>
                <a:spcPct val="100000"/>
              </a:lnSpc>
              <a:spcBef>
                <a:spcPts val="0"/>
              </a:spcBef>
              <a:spcAft>
                <a:spcPts val="0"/>
              </a:spcAft>
              <a:buClr>
                <a:srgbClr val="000000"/>
              </a:buClr>
              <a:buSzPts val="1200"/>
              <a:buFont typeface="Calibri"/>
              <a:buNone/>
            </a:pPr>
            <a:r>
              <a:rPr lang="en-US" sz="1200">
                <a:solidFill>
                  <a:srgbClr val="000000"/>
                </a:soli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sz="1200">
              <a:solidFill>
                <a:srgbClr val="000000"/>
              </a:solidFill>
            </a:endParaRPr>
          </a:p>
          <a:p>
            <a:pPr indent="-228600" lvl="0" marL="457200" rtl="0" algn="l">
              <a:lnSpc>
                <a:spcPct val="100000"/>
              </a:lnSpc>
              <a:spcBef>
                <a:spcPts val="0"/>
              </a:spcBef>
              <a:spcAft>
                <a:spcPts val="0"/>
              </a:spcAft>
              <a:buSzPts val="1400"/>
              <a:buNone/>
            </a:pPr>
            <a:r>
              <a:rPr lang="en-US" sz="1200">
                <a:solidFill>
                  <a:srgbClr val="000000"/>
                </a:soli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a:p>
          <a:p>
            <a:pPr indent="-228600" lvl="0" marL="457200" rtl="0" algn="l">
              <a:lnSpc>
                <a:spcPct val="100000"/>
              </a:lnSpc>
              <a:spcBef>
                <a:spcPts val="0"/>
              </a:spcBef>
              <a:spcAft>
                <a:spcPts val="0"/>
              </a:spcAft>
              <a:buSzPts val="1400"/>
              <a:buNone/>
            </a:pPr>
            <a:r>
              <a:t/>
            </a:r>
            <a:endParaRPr sz="1200">
              <a:solidFill>
                <a:schemeClr val="dk1"/>
              </a:solidFill>
              <a:latin typeface="Quattrocento Sans"/>
              <a:ea typeface="Quattrocento Sans"/>
              <a:cs typeface="Quattrocento Sans"/>
              <a:sym typeface="Quattrocento Sans"/>
            </a:endParaRPr>
          </a:p>
          <a:p>
            <a:pPr indent="-228600" lvl="0" marL="457200" marR="0" rtl="0" algn="l">
              <a:lnSpc>
                <a:spcPct val="100000"/>
              </a:lnSpc>
              <a:spcBef>
                <a:spcPts val="0"/>
              </a:spcBef>
              <a:spcAft>
                <a:spcPts val="0"/>
              </a:spcAft>
              <a:buSzPts val="1400"/>
              <a:buNone/>
            </a:pPr>
            <a:r>
              <a:rPr b="1" lang="en-US" sz="1200">
                <a:solidFill>
                  <a:schemeClr val="dk1"/>
                </a:solidFill>
              </a:rPr>
              <a:t>There are several capabilities that are unique to Power BI – these include: </a:t>
            </a:r>
            <a:endParaRPr b="1"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Pre-built dashboards and reports for popular SaaS solutions such as Marketo, Salesforce, GitHub, ZenDesk, Dynamics CRM, and many others.</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Dashboards and visualizations that support real-time updates.</a:t>
            </a:r>
            <a:endParaRPr sz="1200">
              <a:solidFill>
                <a:schemeClr val="dk1"/>
              </a:solidFill>
              <a:latin typeface="Quattrocento Sans"/>
              <a:ea typeface="Quattrocento Sans"/>
              <a:cs typeface="Quattrocento Sans"/>
              <a:sym typeface="Quattrocento Sans"/>
            </a:endParaRPr>
          </a:p>
          <a:p>
            <a:pPr indent="-457200" lvl="0" marL="457200" marR="0" rtl="0" algn="l">
              <a:lnSpc>
                <a:spcPct val="100000"/>
              </a:lnSpc>
              <a:spcBef>
                <a:spcPts val="0"/>
              </a:spcBef>
              <a:spcAft>
                <a:spcPts val="0"/>
              </a:spcAft>
              <a:buClr>
                <a:schemeClr val="dk1"/>
              </a:buClr>
              <a:buSzPts val="1200"/>
              <a:buFont typeface="Arial"/>
              <a:buChar char="•"/>
            </a:pPr>
            <a:r>
              <a:rPr lang="en-US" sz="1200">
                <a:solidFill>
                  <a:schemeClr val="dk1"/>
                </a:solidFill>
              </a:rPr>
              <a:t>Secure, live connection to on-premises data sources to drive insight across the entire range of organizational information (Analysis Services, Azure </a:t>
            </a:r>
            <a:r>
              <a:rPr lang="en-US" sz="1200">
                <a:solidFill>
                  <a:srgbClr val="000000"/>
                </a:solidFill>
              </a:rPr>
              <a:t>SQL Database, SQL Database Auditing, Azure SQL Data Warehouse).</a:t>
            </a:r>
            <a:endParaRPr/>
          </a:p>
          <a:p>
            <a:pPr indent="-457200" lvl="0" marL="457200" marR="0" rtl="0" algn="l">
              <a:lnSpc>
                <a:spcPct val="100000"/>
              </a:lnSpc>
              <a:spcBef>
                <a:spcPts val="0"/>
              </a:spcBef>
              <a:spcAft>
                <a:spcPts val="0"/>
              </a:spcAft>
              <a:buClr>
                <a:srgbClr val="000000"/>
              </a:buClr>
              <a:buSzPts val="1200"/>
              <a:buFont typeface="Arial"/>
              <a:buChar char="•"/>
            </a:pPr>
            <a:r>
              <a:rPr lang="en-US" sz="1200">
                <a:solidFill>
                  <a:srgbClr val="000000"/>
                </a:solidFill>
              </a:rPr>
              <a:t>Automated scheduled refresh to keep Power BI data in sync with on premises data sources. </a:t>
            </a:r>
            <a:endParaRPr sz="1200">
              <a:solidFill>
                <a:srgbClr val="000000"/>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Native mobile applications for keeping users connected on the go.</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Easy integration with other Microsoft offerings, from Excel to Azure services.</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Intuitive data exploration, which enables users to ask questions of their data in plain English.</a:t>
            </a:r>
            <a:endParaRPr sz="1200">
              <a:solidFill>
                <a:schemeClr val="dk1"/>
              </a:solidFill>
              <a:latin typeface="Quattrocento Sans"/>
              <a:ea typeface="Quattrocento Sans"/>
              <a:cs typeface="Quattrocento Sans"/>
              <a:sym typeface="Quattrocento Sans"/>
            </a:endParaRPr>
          </a:p>
          <a:p>
            <a:pPr indent="-228600" lvl="0" marL="457200" marR="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Font typeface="Arial"/>
              <a:buNone/>
            </a:pPr>
            <a:r>
              <a:t/>
            </a:r>
            <a:endParaRPr b="1" sz="1000"/>
          </a:p>
          <a:p>
            <a:pPr indent="-228600" lvl="0" marL="457200" marR="0" rtl="0" algn="l">
              <a:lnSpc>
                <a:spcPct val="100000"/>
              </a:lnSpc>
              <a:spcBef>
                <a:spcPts val="0"/>
              </a:spcBef>
              <a:spcAft>
                <a:spcPts val="0"/>
              </a:spcAft>
              <a:buSzPts val="1400"/>
              <a:buNone/>
            </a:pPr>
            <a:r>
              <a:rPr b="1" lang="en-US" sz="1000"/>
              <a:t>The Power BI Service, sometimes referred to as powerbi.com, </a:t>
            </a:r>
            <a:r>
              <a:rPr lang="en-US" sz="1000"/>
              <a:t>is what allows you to: </a:t>
            </a:r>
            <a:endParaRPr/>
          </a:p>
          <a:p>
            <a:pPr indent="-171450" lvl="1" marL="628650" rtl="0" algn="l">
              <a:lnSpc>
                <a:spcPct val="100000"/>
              </a:lnSpc>
              <a:spcBef>
                <a:spcPts val="0"/>
              </a:spcBef>
              <a:spcAft>
                <a:spcPts val="0"/>
              </a:spcAft>
              <a:buSzPts val="1400"/>
              <a:buFont typeface="Arial"/>
              <a:buChar char="•"/>
            </a:pPr>
            <a:r>
              <a:rPr lang="en-US" sz="1000"/>
              <a:t>Create beautiful visualizations to tell compelling data stories. </a:t>
            </a:r>
            <a:endParaRPr/>
          </a:p>
          <a:p>
            <a:pPr indent="-171450" lvl="1" marL="628650" rtl="0" algn="l">
              <a:lnSpc>
                <a:spcPct val="100000"/>
              </a:lnSpc>
              <a:spcBef>
                <a:spcPts val="0"/>
              </a:spcBef>
              <a:spcAft>
                <a:spcPts val="0"/>
              </a:spcAft>
              <a:buSzPts val="1400"/>
              <a:buFont typeface="Arial"/>
              <a:buChar char="•"/>
            </a:pPr>
            <a:r>
              <a:rPr lang="en-US" sz="1000"/>
              <a:t>Build rich, live dashboards that turn BI into business insights.</a:t>
            </a:r>
            <a:endParaRPr/>
          </a:p>
          <a:p>
            <a:pPr indent="-171450" lvl="1" marL="628650" rtl="0" algn="l">
              <a:lnSpc>
                <a:spcPct val="100000"/>
              </a:lnSpc>
              <a:spcBef>
                <a:spcPts val="0"/>
              </a:spcBef>
              <a:spcAft>
                <a:spcPts val="0"/>
              </a:spcAft>
              <a:buSzPts val="1400"/>
              <a:buFont typeface="Arial"/>
              <a:buChar char="•"/>
            </a:pPr>
            <a:r>
              <a:rPr lang="en-US" sz="1000"/>
              <a:t>Create reports &amp; datasets from which you can create visualizations and dashboards.</a:t>
            </a:r>
            <a:endParaRPr/>
          </a:p>
          <a:p>
            <a:pPr indent="-171450" lvl="1" marL="628650" rtl="0" algn="l">
              <a:lnSpc>
                <a:spcPct val="100000"/>
              </a:lnSpc>
              <a:spcBef>
                <a:spcPts val="0"/>
              </a:spcBef>
              <a:spcAft>
                <a:spcPts val="0"/>
              </a:spcAft>
              <a:buSzPts val="1400"/>
              <a:buFont typeface="Arial"/>
              <a:buChar char="•"/>
            </a:pPr>
            <a:r>
              <a:rPr lang="en-US" sz="1000"/>
              <a:t>Enjoy the benefits of up-to-date data with real-time, automatic and scheduled refreshes.</a:t>
            </a:r>
            <a:endParaRPr/>
          </a:p>
          <a:p>
            <a:pPr indent="-171450" lvl="1" marL="628650" rtl="0" algn="l">
              <a:lnSpc>
                <a:spcPct val="100000"/>
              </a:lnSpc>
              <a:spcBef>
                <a:spcPts val="0"/>
              </a:spcBef>
              <a:spcAft>
                <a:spcPts val="0"/>
              </a:spcAft>
              <a:buSzPts val="1400"/>
              <a:buFont typeface="Arial"/>
              <a:buChar char="•"/>
            </a:pPr>
            <a:r>
              <a:rPr lang="en-US" sz="1000"/>
              <a:t>Share dashboards easily with other people in your organization.</a:t>
            </a:r>
            <a:endParaRPr/>
          </a:p>
          <a:p>
            <a:pPr indent="-171450" lvl="1" marL="628650" rtl="0" algn="l">
              <a:lnSpc>
                <a:spcPct val="100000"/>
              </a:lnSpc>
              <a:spcBef>
                <a:spcPts val="0"/>
              </a:spcBef>
              <a:spcAft>
                <a:spcPts val="0"/>
              </a:spcAft>
              <a:buSzPts val="1400"/>
              <a:buFont typeface="Arial"/>
              <a:buChar char="•"/>
            </a:pPr>
            <a:r>
              <a:rPr lang="en-US" sz="1000"/>
              <a:t>Ask questions of data in plain English with Natural Language Query.</a:t>
            </a:r>
            <a:endParaRPr/>
          </a:p>
          <a:p>
            <a:pPr indent="-171450" lvl="1" marL="628650" rtl="0" algn="l">
              <a:lnSpc>
                <a:spcPct val="100000"/>
              </a:lnSpc>
              <a:spcBef>
                <a:spcPts val="0"/>
              </a:spcBef>
              <a:spcAft>
                <a:spcPts val="0"/>
              </a:spcAft>
              <a:buSzPts val="1400"/>
              <a:buFont typeface="Arial"/>
              <a:buChar char="•"/>
            </a:pPr>
            <a:r>
              <a:rPr lang="en-US" sz="1000"/>
              <a:t>Stay connected to data all the time with mobile applications.</a:t>
            </a:r>
            <a:endParaRPr/>
          </a:p>
          <a:p>
            <a:pPr indent="-228600" lvl="0" marL="457200" marR="0" rtl="0" algn="l">
              <a:lnSpc>
                <a:spcPct val="100000"/>
              </a:lnSpc>
              <a:spcBef>
                <a:spcPts val="0"/>
              </a:spcBef>
              <a:spcAft>
                <a:spcPts val="0"/>
              </a:spcAft>
              <a:buSzPts val="1400"/>
              <a:buNone/>
            </a:pPr>
            <a:r>
              <a:t/>
            </a:r>
            <a:endParaRPr sz="1200"/>
          </a:p>
          <a:p>
            <a:pPr indent="-228600" lvl="0" marL="457200" rtl="0" algn="l">
              <a:lnSpc>
                <a:spcPct val="100000"/>
              </a:lnSpc>
              <a:spcBef>
                <a:spcPts val="0"/>
              </a:spcBef>
              <a:spcAft>
                <a:spcPts val="0"/>
              </a:spcAft>
              <a:buSzPts val="1400"/>
              <a:buNone/>
            </a:pPr>
            <a:r>
              <a:rPr lang="en-US" sz="1200"/>
              <a:t>To summarize, Power BI is a SaaS offering that enables anyone to easily connect to their data, create live operational dashboards and explore data via interactive visualizations.</a:t>
            </a:r>
            <a:endParaRPr sz="1200"/>
          </a:p>
        </p:txBody>
      </p:sp>
      <p:sp>
        <p:nvSpPr>
          <p:cNvPr id="332" name="Google Shape;33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32: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sz="1200"/>
          </a:p>
        </p:txBody>
      </p:sp>
      <p:sp>
        <p:nvSpPr>
          <p:cNvPr id="340" name="Google Shape;340;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33:notes"/>
          <p:cNvSpPr txBox="1"/>
          <p:nvPr>
            <p:ph idx="1" type="body"/>
          </p:nvPr>
        </p:nvSpPr>
        <p:spPr>
          <a:xfrm>
            <a:off x="701040" y="4444862"/>
            <a:ext cx="5608320" cy="4635638"/>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1" lang="en-US" sz="1800">
                <a:solidFill>
                  <a:schemeClr val="dk1"/>
                </a:solidFill>
                <a:latin typeface="Arial"/>
                <a:ea typeface="Arial"/>
                <a:cs typeface="Arial"/>
                <a:sym typeface="Arial"/>
              </a:rPr>
              <a:t>Key message:</a:t>
            </a:r>
            <a:endParaRPr/>
          </a:p>
          <a:p>
            <a:pPr indent="-285750" lvl="0" marL="285750" marR="0" rtl="0" algn="l">
              <a:lnSpc>
                <a:spcPct val="100000"/>
              </a:lnSpc>
              <a:spcBef>
                <a:spcPts val="0"/>
              </a:spcBef>
              <a:spcAft>
                <a:spcPts val="0"/>
              </a:spcAft>
              <a:buClr>
                <a:schemeClr val="lt2"/>
              </a:buClr>
              <a:buSzPts val="1800"/>
              <a:buFont typeface="Arial"/>
              <a:buChar char="•"/>
            </a:pPr>
            <a:r>
              <a:rPr lang="en-US" sz="1800">
                <a:solidFill>
                  <a:schemeClr val="lt2"/>
                </a:solidFill>
              </a:rPr>
              <a:t>Industry-leading SaaS service with large Power BI ecosystem (</a:t>
            </a:r>
            <a:r>
              <a:rPr lang="en-US" sz="1800">
                <a:solidFill>
                  <a:schemeClr val="dk1"/>
                </a:solidFill>
              </a:rPr>
              <a:t>ISVs, SIs and partners creating unparalleled momentum)</a:t>
            </a:r>
            <a:endParaRPr sz="1800">
              <a:solidFill>
                <a:schemeClr val="lt2"/>
              </a:solidFill>
            </a:endParaRPr>
          </a:p>
          <a:p>
            <a:pPr indent="-285750" lvl="0" marL="285750" rtl="0" algn="l">
              <a:lnSpc>
                <a:spcPct val="100000"/>
              </a:lnSpc>
              <a:spcBef>
                <a:spcPts val="200"/>
              </a:spcBef>
              <a:spcAft>
                <a:spcPts val="0"/>
              </a:spcAft>
              <a:buSzPts val="1800"/>
              <a:buFont typeface="Arial"/>
              <a:buChar char="•"/>
            </a:pPr>
            <a:r>
              <a:rPr lang="en-US" sz="1800">
                <a:solidFill>
                  <a:schemeClr val="dk1"/>
                </a:solidFill>
              </a:rPr>
              <a:t>Customers benefit from integration with other Microsoft products</a:t>
            </a:r>
            <a:endParaRPr sz="1800">
              <a:solidFill>
                <a:schemeClr val="lt2"/>
              </a:solidFill>
            </a:endParaRPr>
          </a:p>
          <a:p>
            <a:pPr indent="-285750" lvl="0" marL="285750" rtl="0" algn="l">
              <a:lnSpc>
                <a:spcPct val="100000"/>
              </a:lnSpc>
              <a:spcBef>
                <a:spcPts val="300"/>
              </a:spcBef>
              <a:spcAft>
                <a:spcPts val="0"/>
              </a:spcAft>
              <a:buSzPts val="1400"/>
              <a:buFont typeface="Arial"/>
              <a:buChar char="•"/>
            </a:pPr>
            <a:r>
              <a:rPr b="0" lang="en-US" sz="1800">
                <a:solidFill>
                  <a:schemeClr val="dk1"/>
                </a:solidFill>
                <a:latin typeface="Arial"/>
                <a:ea typeface="Arial"/>
                <a:cs typeface="Arial"/>
                <a:sym typeface="Arial"/>
              </a:rPr>
              <a:t>There are several capabilities that differentiate Power BI from other offerings in the market.</a:t>
            </a:r>
            <a:endParaRPr/>
          </a:p>
          <a:p>
            <a:pPr indent="-228600" lvl="0" marL="457200" marR="0" rtl="0" algn="l">
              <a:lnSpc>
                <a:spcPct val="100000"/>
              </a:lnSpc>
              <a:spcBef>
                <a:spcPts val="0"/>
              </a:spcBef>
              <a:spcAft>
                <a:spcPts val="0"/>
              </a:spcAft>
              <a:buSzPts val="1400"/>
              <a:buNone/>
            </a:pPr>
            <a:r>
              <a:t/>
            </a:r>
            <a:endParaRPr b="0" sz="1800">
              <a:solidFill>
                <a:schemeClr val="dk1"/>
              </a:solidFill>
              <a:latin typeface="Arial"/>
              <a:ea typeface="Arial"/>
              <a:cs typeface="Arial"/>
              <a:sym typeface="Arial"/>
            </a:endParaRPr>
          </a:p>
          <a:p>
            <a:pPr indent="-228600" lvl="0" marL="457200" marR="0" rtl="0" algn="l">
              <a:lnSpc>
                <a:spcPct val="100000"/>
              </a:lnSpc>
              <a:spcBef>
                <a:spcPts val="0"/>
              </a:spcBef>
              <a:spcAft>
                <a:spcPts val="0"/>
              </a:spcAft>
              <a:buSzPts val="1400"/>
              <a:buNone/>
            </a:pPr>
            <a:r>
              <a:rPr b="1" lang="en-US" sz="1200">
                <a:solidFill>
                  <a:schemeClr val="dk1"/>
                </a:solidFill>
              </a:rPr>
              <a:t>Talking points:</a:t>
            </a:r>
            <a:endParaRPr b="1" sz="1200">
              <a:solidFill>
                <a:schemeClr val="dk1"/>
              </a:solidFill>
            </a:endParaRPr>
          </a:p>
          <a:p>
            <a:pPr indent="0" lvl="0" marL="0" marR="0" rtl="0" algn="l">
              <a:lnSpc>
                <a:spcPct val="100000"/>
              </a:lnSpc>
              <a:spcBef>
                <a:spcPts val="0"/>
              </a:spcBef>
              <a:spcAft>
                <a:spcPts val="0"/>
              </a:spcAft>
              <a:buClr>
                <a:srgbClr val="000000"/>
              </a:buClr>
              <a:buSzPts val="1200"/>
              <a:buFont typeface="Calibri"/>
              <a:buNone/>
            </a:pPr>
            <a:r>
              <a:rPr lang="en-US" sz="1200">
                <a:solidFill>
                  <a:srgbClr val="000000"/>
                </a:soli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sz="1200">
              <a:solidFill>
                <a:srgbClr val="000000"/>
              </a:solidFill>
            </a:endParaRPr>
          </a:p>
          <a:p>
            <a:pPr indent="-228600" lvl="0" marL="457200" rtl="0" algn="l">
              <a:lnSpc>
                <a:spcPct val="100000"/>
              </a:lnSpc>
              <a:spcBef>
                <a:spcPts val="0"/>
              </a:spcBef>
              <a:spcAft>
                <a:spcPts val="0"/>
              </a:spcAft>
              <a:buSzPts val="1400"/>
              <a:buNone/>
            </a:pPr>
            <a:r>
              <a:rPr lang="en-US" sz="1200">
                <a:solidFill>
                  <a:srgbClr val="000000"/>
                </a:soli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a:p>
          <a:p>
            <a:pPr indent="-228600" lvl="0" marL="457200" rtl="0" algn="l">
              <a:lnSpc>
                <a:spcPct val="100000"/>
              </a:lnSpc>
              <a:spcBef>
                <a:spcPts val="0"/>
              </a:spcBef>
              <a:spcAft>
                <a:spcPts val="0"/>
              </a:spcAft>
              <a:buSzPts val="1400"/>
              <a:buNone/>
            </a:pPr>
            <a:r>
              <a:t/>
            </a:r>
            <a:endParaRPr sz="1200">
              <a:solidFill>
                <a:schemeClr val="dk1"/>
              </a:solidFill>
              <a:latin typeface="Quattrocento Sans"/>
              <a:ea typeface="Quattrocento Sans"/>
              <a:cs typeface="Quattrocento Sans"/>
              <a:sym typeface="Quattrocento Sans"/>
            </a:endParaRPr>
          </a:p>
          <a:p>
            <a:pPr indent="-228600" lvl="0" marL="457200" marR="0" rtl="0" algn="l">
              <a:lnSpc>
                <a:spcPct val="100000"/>
              </a:lnSpc>
              <a:spcBef>
                <a:spcPts val="0"/>
              </a:spcBef>
              <a:spcAft>
                <a:spcPts val="0"/>
              </a:spcAft>
              <a:buSzPts val="1400"/>
              <a:buNone/>
            </a:pPr>
            <a:r>
              <a:rPr b="1" lang="en-US" sz="1200">
                <a:solidFill>
                  <a:schemeClr val="dk1"/>
                </a:solidFill>
              </a:rPr>
              <a:t>There are several capabilities that are unique to Power BI – these include: </a:t>
            </a:r>
            <a:endParaRPr b="1"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Pre-built dashboards and reports for popular SaaS solutions such as Marketo, Salesforce, GitHub, ZenDesk, Dynamics CRM, and many others.</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Dashboards and visualizations that support real-time updates.</a:t>
            </a:r>
            <a:endParaRPr sz="1200">
              <a:solidFill>
                <a:schemeClr val="dk1"/>
              </a:solidFill>
              <a:latin typeface="Quattrocento Sans"/>
              <a:ea typeface="Quattrocento Sans"/>
              <a:cs typeface="Quattrocento Sans"/>
              <a:sym typeface="Quattrocento Sans"/>
            </a:endParaRPr>
          </a:p>
          <a:p>
            <a:pPr indent="-457200" lvl="0" marL="457200" marR="0" rtl="0" algn="l">
              <a:lnSpc>
                <a:spcPct val="100000"/>
              </a:lnSpc>
              <a:spcBef>
                <a:spcPts val="0"/>
              </a:spcBef>
              <a:spcAft>
                <a:spcPts val="0"/>
              </a:spcAft>
              <a:buClr>
                <a:schemeClr val="dk1"/>
              </a:buClr>
              <a:buSzPts val="1200"/>
              <a:buFont typeface="Arial"/>
              <a:buChar char="•"/>
            </a:pPr>
            <a:r>
              <a:rPr lang="en-US" sz="1200">
                <a:solidFill>
                  <a:schemeClr val="dk1"/>
                </a:solidFill>
              </a:rPr>
              <a:t>Secure, live connection to on-premises data sources to drive insight across the entire range of organizational information (Analysis Services, Azure </a:t>
            </a:r>
            <a:r>
              <a:rPr lang="en-US" sz="1200">
                <a:solidFill>
                  <a:srgbClr val="000000"/>
                </a:solidFill>
              </a:rPr>
              <a:t>SQL Database, SQL Database Auditing, Azure SQL Data Warehouse).</a:t>
            </a:r>
            <a:endParaRPr/>
          </a:p>
          <a:p>
            <a:pPr indent="-457200" lvl="0" marL="457200" marR="0" rtl="0" algn="l">
              <a:lnSpc>
                <a:spcPct val="100000"/>
              </a:lnSpc>
              <a:spcBef>
                <a:spcPts val="0"/>
              </a:spcBef>
              <a:spcAft>
                <a:spcPts val="0"/>
              </a:spcAft>
              <a:buClr>
                <a:srgbClr val="000000"/>
              </a:buClr>
              <a:buSzPts val="1200"/>
              <a:buFont typeface="Arial"/>
              <a:buChar char="•"/>
            </a:pPr>
            <a:r>
              <a:rPr lang="en-US" sz="1200">
                <a:solidFill>
                  <a:srgbClr val="000000"/>
                </a:solidFill>
              </a:rPr>
              <a:t>Automated scheduled refresh to keep Power BI data in sync with on premises data sources. </a:t>
            </a:r>
            <a:endParaRPr sz="1200">
              <a:solidFill>
                <a:srgbClr val="000000"/>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Native mobile applications for keeping users connected on the go.</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Easy integration with other Microsoft offerings, from Excel to Azure services.</a:t>
            </a:r>
            <a:endParaRPr sz="1200">
              <a:solidFill>
                <a:schemeClr val="dk1"/>
              </a:solidFill>
              <a:latin typeface="Quattrocento Sans"/>
              <a:ea typeface="Quattrocento Sans"/>
              <a:cs typeface="Quattrocento Sans"/>
              <a:sym typeface="Quattrocento Sans"/>
            </a:endParaRPr>
          </a:p>
          <a:p>
            <a:pPr indent="-457200" lvl="0" marL="457200" rtl="0" algn="l">
              <a:lnSpc>
                <a:spcPct val="100000"/>
              </a:lnSpc>
              <a:spcBef>
                <a:spcPts val="0"/>
              </a:spcBef>
              <a:spcAft>
                <a:spcPts val="0"/>
              </a:spcAft>
              <a:buSzPts val="1400"/>
              <a:buFont typeface="Arial"/>
              <a:buChar char="•"/>
            </a:pPr>
            <a:r>
              <a:rPr lang="en-US" sz="1200">
                <a:solidFill>
                  <a:schemeClr val="dk1"/>
                </a:solidFill>
              </a:rPr>
              <a:t>Intuitive data exploration, which enables users to ask questions of their data in plain English.</a:t>
            </a:r>
            <a:endParaRPr sz="1200">
              <a:solidFill>
                <a:schemeClr val="dk1"/>
              </a:solidFill>
              <a:latin typeface="Quattrocento Sans"/>
              <a:ea typeface="Quattrocento Sans"/>
              <a:cs typeface="Quattrocento Sans"/>
              <a:sym typeface="Quattrocento Sans"/>
            </a:endParaRPr>
          </a:p>
          <a:p>
            <a:pPr indent="-228600" lvl="0" marL="457200" marR="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Font typeface="Arial"/>
              <a:buNone/>
            </a:pPr>
            <a:r>
              <a:t/>
            </a:r>
            <a:endParaRPr b="1" sz="1000"/>
          </a:p>
          <a:p>
            <a:pPr indent="-228600" lvl="0" marL="457200" marR="0" rtl="0" algn="l">
              <a:lnSpc>
                <a:spcPct val="100000"/>
              </a:lnSpc>
              <a:spcBef>
                <a:spcPts val="0"/>
              </a:spcBef>
              <a:spcAft>
                <a:spcPts val="0"/>
              </a:spcAft>
              <a:buSzPts val="1400"/>
              <a:buNone/>
            </a:pPr>
            <a:r>
              <a:rPr b="1" lang="en-US" sz="1000"/>
              <a:t>The Power BI Service, sometimes referred to as powerbi.com, </a:t>
            </a:r>
            <a:r>
              <a:rPr lang="en-US" sz="1000"/>
              <a:t>is what allows you to: </a:t>
            </a:r>
            <a:endParaRPr/>
          </a:p>
          <a:p>
            <a:pPr indent="-171450" lvl="1" marL="628650" rtl="0" algn="l">
              <a:lnSpc>
                <a:spcPct val="100000"/>
              </a:lnSpc>
              <a:spcBef>
                <a:spcPts val="0"/>
              </a:spcBef>
              <a:spcAft>
                <a:spcPts val="0"/>
              </a:spcAft>
              <a:buSzPts val="1400"/>
              <a:buFont typeface="Arial"/>
              <a:buChar char="•"/>
            </a:pPr>
            <a:r>
              <a:rPr lang="en-US" sz="1000"/>
              <a:t>Create beautiful visualizations to tell compelling data stories. </a:t>
            </a:r>
            <a:endParaRPr/>
          </a:p>
          <a:p>
            <a:pPr indent="-171450" lvl="1" marL="628650" rtl="0" algn="l">
              <a:lnSpc>
                <a:spcPct val="100000"/>
              </a:lnSpc>
              <a:spcBef>
                <a:spcPts val="0"/>
              </a:spcBef>
              <a:spcAft>
                <a:spcPts val="0"/>
              </a:spcAft>
              <a:buSzPts val="1400"/>
              <a:buFont typeface="Arial"/>
              <a:buChar char="•"/>
            </a:pPr>
            <a:r>
              <a:rPr lang="en-US" sz="1000"/>
              <a:t>Build rich, live dashboards that turn BI into business insights.</a:t>
            </a:r>
            <a:endParaRPr/>
          </a:p>
          <a:p>
            <a:pPr indent="-171450" lvl="1" marL="628650" rtl="0" algn="l">
              <a:lnSpc>
                <a:spcPct val="100000"/>
              </a:lnSpc>
              <a:spcBef>
                <a:spcPts val="0"/>
              </a:spcBef>
              <a:spcAft>
                <a:spcPts val="0"/>
              </a:spcAft>
              <a:buSzPts val="1400"/>
              <a:buFont typeface="Arial"/>
              <a:buChar char="•"/>
            </a:pPr>
            <a:r>
              <a:rPr lang="en-US" sz="1000"/>
              <a:t>Create reports &amp; datasets from which you can create visualizations and dashboards.</a:t>
            </a:r>
            <a:endParaRPr/>
          </a:p>
          <a:p>
            <a:pPr indent="-171450" lvl="1" marL="628650" rtl="0" algn="l">
              <a:lnSpc>
                <a:spcPct val="100000"/>
              </a:lnSpc>
              <a:spcBef>
                <a:spcPts val="0"/>
              </a:spcBef>
              <a:spcAft>
                <a:spcPts val="0"/>
              </a:spcAft>
              <a:buSzPts val="1400"/>
              <a:buFont typeface="Arial"/>
              <a:buChar char="•"/>
            </a:pPr>
            <a:r>
              <a:rPr lang="en-US" sz="1000"/>
              <a:t>Enjoy the benefits of up-to-date data with real-time, automatic and scheduled refreshes.</a:t>
            </a:r>
            <a:endParaRPr/>
          </a:p>
          <a:p>
            <a:pPr indent="-171450" lvl="1" marL="628650" rtl="0" algn="l">
              <a:lnSpc>
                <a:spcPct val="100000"/>
              </a:lnSpc>
              <a:spcBef>
                <a:spcPts val="0"/>
              </a:spcBef>
              <a:spcAft>
                <a:spcPts val="0"/>
              </a:spcAft>
              <a:buSzPts val="1400"/>
              <a:buFont typeface="Arial"/>
              <a:buChar char="•"/>
            </a:pPr>
            <a:r>
              <a:rPr lang="en-US" sz="1000"/>
              <a:t>Share dashboards easily with other people in your organization.</a:t>
            </a:r>
            <a:endParaRPr/>
          </a:p>
          <a:p>
            <a:pPr indent="-171450" lvl="1" marL="628650" rtl="0" algn="l">
              <a:lnSpc>
                <a:spcPct val="100000"/>
              </a:lnSpc>
              <a:spcBef>
                <a:spcPts val="0"/>
              </a:spcBef>
              <a:spcAft>
                <a:spcPts val="0"/>
              </a:spcAft>
              <a:buSzPts val="1400"/>
              <a:buFont typeface="Arial"/>
              <a:buChar char="•"/>
            </a:pPr>
            <a:r>
              <a:rPr lang="en-US" sz="1000"/>
              <a:t>Ask questions of data in plain English with Natural Language Query.</a:t>
            </a:r>
            <a:endParaRPr/>
          </a:p>
          <a:p>
            <a:pPr indent="-171450" lvl="1" marL="628650" rtl="0" algn="l">
              <a:lnSpc>
                <a:spcPct val="100000"/>
              </a:lnSpc>
              <a:spcBef>
                <a:spcPts val="0"/>
              </a:spcBef>
              <a:spcAft>
                <a:spcPts val="0"/>
              </a:spcAft>
              <a:buSzPts val="1400"/>
              <a:buFont typeface="Arial"/>
              <a:buChar char="•"/>
            </a:pPr>
            <a:r>
              <a:rPr lang="en-US" sz="1000"/>
              <a:t>Stay connected to data all the time with mobile applications.</a:t>
            </a:r>
            <a:endParaRPr/>
          </a:p>
          <a:p>
            <a:pPr indent="-228600" lvl="0" marL="457200" marR="0" rtl="0" algn="l">
              <a:lnSpc>
                <a:spcPct val="100000"/>
              </a:lnSpc>
              <a:spcBef>
                <a:spcPts val="0"/>
              </a:spcBef>
              <a:spcAft>
                <a:spcPts val="0"/>
              </a:spcAft>
              <a:buSzPts val="1400"/>
              <a:buNone/>
            </a:pPr>
            <a:r>
              <a:t/>
            </a:r>
            <a:endParaRPr sz="1200"/>
          </a:p>
          <a:p>
            <a:pPr indent="-228600" lvl="0" marL="457200" rtl="0" algn="l">
              <a:lnSpc>
                <a:spcPct val="100000"/>
              </a:lnSpc>
              <a:spcBef>
                <a:spcPts val="0"/>
              </a:spcBef>
              <a:spcAft>
                <a:spcPts val="0"/>
              </a:spcAft>
              <a:buSzPts val="1400"/>
              <a:buNone/>
            </a:pPr>
            <a:r>
              <a:rPr lang="en-US" sz="1200"/>
              <a:t>To summarize, Power BI is a SaaS offering that enables anyone to easily connect to their data, create live operational dashboards and explore data via interactive visualizations.</a:t>
            </a:r>
            <a:endParaRPr sz="1200"/>
          </a:p>
        </p:txBody>
      </p:sp>
      <p:sp>
        <p:nvSpPr>
          <p:cNvPr id="348" name="Google Shape;34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57" name="Google Shape;35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b9eee663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b9eee663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6b9eee663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t/>
            </a:r>
            <a:endParaRPr b="1"/>
          </a:p>
        </p:txBody>
      </p:sp>
      <p:sp>
        <p:nvSpPr>
          <p:cNvPr id="391" name="Google Shape;391;p3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en-US">
                <a:solidFill>
                  <a:srgbClr val="000000"/>
                </a:solidFill>
              </a:rPr>
              <a:t>11/24/2019 6:16 PM</a:t>
            </a:r>
            <a:endParaRPr>
              <a:solidFill>
                <a:srgbClr val="000000"/>
              </a:solidFill>
            </a:endParaRPr>
          </a:p>
        </p:txBody>
      </p:sp>
      <p:sp>
        <p:nvSpPr>
          <p:cNvPr id="392" name="Google Shape;39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20" name="Google Shape;120;p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rPr lang="en-US"/>
              <a:t>11/24/2019 6:16 PM</a:t>
            </a:r>
            <a:endParaRPr/>
          </a:p>
        </p:txBody>
      </p:sp>
      <p:sp>
        <p:nvSpPr>
          <p:cNvPr id="121" name="Google Shape;12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If we want to deliver on this vision then we need to start with the end user needs. It turns out that end users needs 6 things:</a:t>
            </a:r>
            <a:endParaRPr/>
          </a:p>
          <a:p>
            <a:pPr indent="-228600" lvl="0" marL="228600" rtl="0" algn="l">
              <a:lnSpc>
                <a:spcPct val="100000"/>
              </a:lnSpc>
              <a:spcBef>
                <a:spcPts val="0"/>
              </a:spcBef>
              <a:spcAft>
                <a:spcPts val="0"/>
              </a:spcAft>
              <a:buSzPts val="1400"/>
              <a:buAutoNum type="arabicPeriod"/>
            </a:pPr>
            <a:r>
              <a:rPr lang="en-US"/>
              <a:t>Access to data: the ability to easily connect to data that lives in different systems and locations</a:t>
            </a:r>
            <a:endParaRPr/>
          </a:p>
          <a:p>
            <a:pPr indent="-228600" lvl="0" marL="228600" rtl="0" algn="l">
              <a:lnSpc>
                <a:spcPct val="100000"/>
              </a:lnSpc>
              <a:spcBef>
                <a:spcPts val="0"/>
              </a:spcBef>
              <a:spcAft>
                <a:spcPts val="0"/>
              </a:spcAft>
              <a:buSzPts val="1400"/>
              <a:buAutoNum type="arabicPeriod"/>
            </a:pPr>
            <a:r>
              <a:rPr lang="en-US"/>
              <a:t>Clean data: The data does not usually come in the form that end users needs and a lot of time there are errors in the data. End users need an easy way to clean the data and model it in a format that is optimized for their reporting. </a:t>
            </a:r>
            <a:endParaRPr/>
          </a:p>
          <a:p>
            <a:pPr indent="-228600" lvl="0" marL="228600" rtl="0" algn="l">
              <a:lnSpc>
                <a:spcPct val="100000"/>
              </a:lnSpc>
              <a:spcBef>
                <a:spcPts val="0"/>
              </a:spcBef>
              <a:spcAft>
                <a:spcPts val="0"/>
              </a:spcAft>
              <a:buSzPts val="1400"/>
              <a:buAutoNum type="arabicPeriod"/>
            </a:pPr>
            <a:r>
              <a:rPr lang="en-US"/>
              <a:t>Mash-up data: Users need to combine data from multiple sources in order to produce the reports that they need. They need an easy way to connect data from multiple data sources and mash it up together</a:t>
            </a:r>
            <a:endParaRPr/>
          </a:p>
          <a:p>
            <a:pPr indent="-228600" lvl="0" marL="228600" rtl="0" algn="l">
              <a:lnSpc>
                <a:spcPct val="100000"/>
              </a:lnSpc>
              <a:spcBef>
                <a:spcPts val="0"/>
              </a:spcBef>
              <a:spcAft>
                <a:spcPts val="0"/>
              </a:spcAft>
              <a:buSzPts val="1400"/>
              <a:buAutoNum type="arabicPeriod"/>
            </a:pPr>
            <a:r>
              <a:rPr lang="en-US"/>
              <a:t>Explore: Then once they do all of this users need an easy way to explore that data, drill-down, slice and dice ,and find the insights and hidden trends in the data. </a:t>
            </a:r>
            <a:endParaRPr/>
          </a:p>
          <a:p>
            <a:pPr indent="-228600" lvl="0" marL="228600" rtl="0" algn="l">
              <a:lnSpc>
                <a:spcPct val="100000"/>
              </a:lnSpc>
              <a:spcBef>
                <a:spcPts val="0"/>
              </a:spcBef>
              <a:spcAft>
                <a:spcPts val="0"/>
              </a:spcAft>
              <a:buSzPts val="1400"/>
              <a:buAutoNum type="arabicPeriod"/>
            </a:pPr>
            <a:r>
              <a:rPr lang="en-US"/>
              <a:t>Visualize: Once they identify the insights they need to be able to Visualize that data so that is easy to share those insights with other users. As we usually say a picture is worth a 1000 words. </a:t>
            </a:r>
            <a:endParaRPr/>
          </a:p>
          <a:p>
            <a:pPr indent="-228600" lvl="0" marL="228600" rtl="0" algn="l">
              <a:lnSpc>
                <a:spcPct val="100000"/>
              </a:lnSpc>
              <a:spcBef>
                <a:spcPts val="0"/>
              </a:spcBef>
              <a:spcAft>
                <a:spcPts val="0"/>
              </a:spcAft>
              <a:buSzPts val="1400"/>
              <a:buAutoNum type="arabicPeriod"/>
            </a:pPr>
            <a:r>
              <a:rPr lang="en-US"/>
              <a:t>Share: Finally, they need an easy way to share these insights with others users</a:t>
            </a:r>
            <a:endParaRPr/>
          </a:p>
          <a:p>
            <a:pPr indent="-139700" lvl="0" marL="2286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Once the data is shared with others, the same process starts again for that user, where he/she might want to add sources, look at the data form a different perspective, ask new or different questions. </a:t>
            </a:r>
            <a:endParaRPr/>
          </a:p>
        </p:txBody>
      </p:sp>
      <p:sp>
        <p:nvSpPr>
          <p:cNvPr id="141" name="Google Shape;14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38"/>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5" name="Google Shape;15;p38"/>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 Only">
  <p:cSld name="11_Title Only">
    <p:spTree>
      <p:nvGrpSpPr>
        <p:cNvPr id="41" name="Shape 41"/>
        <p:cNvGrpSpPr/>
        <p:nvPr/>
      </p:nvGrpSpPr>
      <p:grpSpPr>
        <a:xfrm>
          <a:off x="0" y="0"/>
          <a:ext cx="0" cy="0"/>
          <a:chOff x="0" y="0"/>
          <a:chExt cx="0" cy="0"/>
        </a:xfrm>
      </p:grpSpPr>
      <p:sp>
        <p:nvSpPr>
          <p:cNvPr id="42" name="Google Shape;42;p4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Title Only">
  <p:cSld name="12_Title Only">
    <p:spTree>
      <p:nvGrpSpPr>
        <p:cNvPr id="43" name="Shape 43"/>
        <p:cNvGrpSpPr/>
        <p:nvPr/>
      </p:nvGrpSpPr>
      <p:grpSpPr>
        <a:xfrm>
          <a:off x="0" y="0"/>
          <a:ext cx="0" cy="0"/>
          <a:chOff x="0" y="0"/>
          <a:chExt cx="0" cy="0"/>
        </a:xfrm>
      </p:grpSpPr>
      <p:sp>
        <p:nvSpPr>
          <p:cNvPr id="44" name="Google Shape;44;p4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Title Only">
  <p:cSld name="13_Title Only">
    <p:spTree>
      <p:nvGrpSpPr>
        <p:cNvPr id="45" name="Shape 45"/>
        <p:cNvGrpSpPr/>
        <p:nvPr/>
      </p:nvGrpSpPr>
      <p:grpSpPr>
        <a:xfrm>
          <a:off x="0" y="0"/>
          <a:ext cx="0" cy="0"/>
          <a:chOff x="0" y="0"/>
          <a:chExt cx="0" cy="0"/>
        </a:xfrm>
      </p:grpSpPr>
      <p:sp>
        <p:nvSpPr>
          <p:cNvPr id="46" name="Google Shape;46;p4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Title Only">
  <p:cSld name="14_Title Only">
    <p:spTree>
      <p:nvGrpSpPr>
        <p:cNvPr id="47" name="Shape 47"/>
        <p:cNvGrpSpPr/>
        <p:nvPr/>
      </p:nvGrpSpPr>
      <p:grpSpPr>
        <a:xfrm>
          <a:off x="0" y="0"/>
          <a:ext cx="0" cy="0"/>
          <a:chOff x="0" y="0"/>
          <a:chExt cx="0" cy="0"/>
        </a:xfrm>
      </p:grpSpPr>
      <p:sp>
        <p:nvSpPr>
          <p:cNvPr id="48" name="Google Shape;48;p5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Title Only">
  <p:cSld name="15_Title Only">
    <p:spTree>
      <p:nvGrpSpPr>
        <p:cNvPr id="49" name="Shape 49"/>
        <p:cNvGrpSpPr/>
        <p:nvPr/>
      </p:nvGrpSpPr>
      <p:grpSpPr>
        <a:xfrm>
          <a:off x="0" y="0"/>
          <a:ext cx="0" cy="0"/>
          <a:chOff x="0" y="0"/>
          <a:chExt cx="0" cy="0"/>
        </a:xfrm>
      </p:grpSpPr>
      <p:sp>
        <p:nvSpPr>
          <p:cNvPr id="50" name="Google Shape;50;p5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Only">
  <p:cSld name="4_Title Only">
    <p:spTree>
      <p:nvGrpSpPr>
        <p:cNvPr id="51" name="Shape 51"/>
        <p:cNvGrpSpPr/>
        <p:nvPr/>
      </p:nvGrpSpPr>
      <p:grpSpPr>
        <a:xfrm>
          <a:off x="0" y="0"/>
          <a:ext cx="0" cy="0"/>
          <a:chOff x="0" y="0"/>
          <a:chExt cx="0" cy="0"/>
        </a:xfrm>
      </p:grpSpPr>
      <p:sp>
        <p:nvSpPr>
          <p:cNvPr id="52" name="Google Shape;52;p5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Only">
  <p:cSld name="7_Title Only">
    <p:spTree>
      <p:nvGrpSpPr>
        <p:cNvPr id="53" name="Shape 53"/>
        <p:cNvGrpSpPr/>
        <p:nvPr/>
      </p:nvGrpSpPr>
      <p:grpSpPr>
        <a:xfrm>
          <a:off x="0" y="0"/>
          <a:ext cx="0" cy="0"/>
          <a:chOff x="0" y="0"/>
          <a:chExt cx="0" cy="0"/>
        </a:xfrm>
      </p:grpSpPr>
      <p:sp>
        <p:nvSpPr>
          <p:cNvPr id="54" name="Google Shape;54;p5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55" name="Shape 55"/>
        <p:cNvGrpSpPr/>
        <p:nvPr/>
      </p:nvGrpSpPr>
      <p:grpSpPr>
        <a:xfrm>
          <a:off x="0" y="0"/>
          <a:ext cx="0" cy="0"/>
          <a:chOff x="0" y="0"/>
          <a:chExt cx="0" cy="0"/>
        </a:xfrm>
      </p:grpSpPr>
      <p:sp>
        <p:nvSpPr>
          <p:cNvPr id="56" name="Google Shape;56;p5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Only">
  <p:cSld name="5_Title Only">
    <p:spTree>
      <p:nvGrpSpPr>
        <p:cNvPr id="57" name="Shape 57"/>
        <p:cNvGrpSpPr/>
        <p:nvPr/>
      </p:nvGrpSpPr>
      <p:grpSpPr>
        <a:xfrm>
          <a:off x="0" y="0"/>
          <a:ext cx="0" cy="0"/>
          <a:chOff x="0" y="0"/>
          <a:chExt cx="0" cy="0"/>
        </a:xfrm>
      </p:grpSpPr>
      <p:sp>
        <p:nvSpPr>
          <p:cNvPr id="58" name="Google Shape;58;p5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Only">
  <p:cSld name="6_Title Only">
    <p:bg>
      <p:bgPr>
        <a:solidFill>
          <a:schemeClr val="accent4"/>
        </a:solidFill>
      </p:bgPr>
    </p:bg>
    <p:spTree>
      <p:nvGrpSpPr>
        <p:cNvPr id="59" name="Shape 59"/>
        <p:cNvGrpSpPr/>
        <p:nvPr/>
      </p:nvGrpSpPr>
      <p:grpSpPr>
        <a:xfrm>
          <a:off x="0" y="0"/>
          <a:ext cx="0" cy="0"/>
          <a:chOff x="0" y="0"/>
          <a:chExt cx="0" cy="0"/>
        </a:xfrm>
      </p:grpSpPr>
      <p:sp>
        <p:nvSpPr>
          <p:cNvPr id="60" name="Google Shape;60;p56"/>
          <p:cNvSpPr txBox="1"/>
          <p:nvPr>
            <p:ph type="title"/>
          </p:nvPr>
        </p:nvSpPr>
        <p:spPr>
          <a:xfrm>
            <a:off x="268927" y="286381"/>
            <a:ext cx="11653523" cy="927940"/>
          </a:xfrm>
          <a:prstGeom prst="rect">
            <a:avLst/>
          </a:prstGeom>
          <a:noFill/>
          <a:ln>
            <a:noFill/>
          </a:ln>
        </p:spPr>
        <p:txBody>
          <a:bodyPr anchorCtr="0" anchor="t" bIns="91425" lIns="146300" spcFirstLastPara="1" rIns="146300" wrap="square" tIns="91425">
            <a:noAutofit/>
          </a:bodyPr>
          <a:lstStyle>
            <a:lvl1pPr lvl="0" algn="l">
              <a:lnSpc>
                <a:spcPct val="100000"/>
              </a:lnSpc>
              <a:spcBef>
                <a:spcPts val="0"/>
              </a:spcBef>
              <a:spcAft>
                <a:spcPts val="0"/>
              </a:spcAft>
              <a:buSzPts val="3700"/>
              <a:buNone/>
              <a:defRPr>
                <a:solidFill>
                  <a:schemeClr val="lt1"/>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1" name="Google Shape;61;p56"/>
          <p:cNvSpPr txBox="1"/>
          <p:nvPr>
            <p:ph idx="1" type="body"/>
          </p:nvPr>
        </p:nvSpPr>
        <p:spPr>
          <a:xfrm>
            <a:off x="269239" y="2084175"/>
            <a:ext cx="9860673" cy="2434899"/>
          </a:xfrm>
          <a:prstGeom prst="rect">
            <a:avLst/>
          </a:prstGeom>
          <a:noFill/>
          <a:ln>
            <a:noFill/>
          </a:ln>
        </p:spPr>
        <p:txBody>
          <a:bodyPr anchorCtr="0" anchor="t" bIns="121900" lIns="121900" spcFirstLastPara="1" rIns="121900" wrap="square" tIns="121900">
            <a:noAutofit/>
          </a:bodyPr>
          <a:lstStyle>
            <a:lvl1pPr indent="-228600" lvl="0" marL="457200" algn="l">
              <a:lnSpc>
                <a:spcPct val="115000"/>
              </a:lnSpc>
              <a:spcBef>
                <a:spcPts val="0"/>
              </a:spcBef>
              <a:spcAft>
                <a:spcPts val="0"/>
              </a:spcAft>
              <a:buSzPts val="2400"/>
              <a:buNone/>
              <a:defRPr sz="16267">
                <a:solidFill>
                  <a:schemeClr val="lt1"/>
                </a:solidFill>
                <a:latin typeface="Arial"/>
                <a:ea typeface="Arial"/>
                <a:cs typeface="Arial"/>
                <a:sym typeface="Arial"/>
              </a:defRPr>
            </a:lvl1pPr>
            <a:lvl2pPr indent="-349250" lvl="1" marL="914400" algn="l">
              <a:lnSpc>
                <a:spcPct val="115000"/>
              </a:lnSpc>
              <a:spcBef>
                <a:spcPts val="2100"/>
              </a:spcBef>
              <a:spcAft>
                <a:spcPts val="0"/>
              </a:spcAft>
              <a:buSzPts val="1900"/>
              <a:buChar char="○"/>
              <a:defRPr>
                <a:latin typeface="Arial"/>
                <a:ea typeface="Arial"/>
                <a:cs typeface="Arial"/>
                <a:sym typeface="Arial"/>
              </a:defRPr>
            </a:lvl2pPr>
            <a:lvl3pPr indent="-349250" lvl="2" marL="1371600" algn="l">
              <a:lnSpc>
                <a:spcPct val="115000"/>
              </a:lnSpc>
              <a:spcBef>
                <a:spcPts val="2100"/>
              </a:spcBef>
              <a:spcAft>
                <a:spcPts val="0"/>
              </a:spcAft>
              <a:buSzPts val="1900"/>
              <a:buChar char="■"/>
              <a:defRPr>
                <a:latin typeface="Arial"/>
                <a:ea typeface="Arial"/>
                <a:cs typeface="Arial"/>
                <a:sym typeface="Arial"/>
              </a:defRPr>
            </a:lvl3pPr>
            <a:lvl4pPr indent="-349250" lvl="3" marL="1828800" algn="l">
              <a:lnSpc>
                <a:spcPct val="115000"/>
              </a:lnSpc>
              <a:spcBef>
                <a:spcPts val="2100"/>
              </a:spcBef>
              <a:spcAft>
                <a:spcPts val="0"/>
              </a:spcAft>
              <a:buSzPts val="1900"/>
              <a:buChar char="●"/>
              <a:defRPr>
                <a:latin typeface="Arial"/>
                <a:ea typeface="Arial"/>
                <a:cs typeface="Arial"/>
                <a:sym typeface="Arial"/>
              </a:defRPr>
            </a:lvl4pPr>
            <a:lvl5pPr indent="-349250" lvl="4" marL="2286000" algn="l">
              <a:lnSpc>
                <a:spcPct val="115000"/>
              </a:lnSpc>
              <a:spcBef>
                <a:spcPts val="2100"/>
              </a:spcBef>
              <a:spcAft>
                <a:spcPts val="0"/>
              </a:spcAft>
              <a:buSzPts val="1900"/>
              <a:buChar char="○"/>
              <a:defRPr>
                <a:latin typeface="Arial"/>
                <a:ea typeface="Arial"/>
                <a:cs typeface="Arial"/>
                <a:sym typeface="Arial"/>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3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9" name="Google Shape;19;p3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0" name="Google Shape;20;p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Title Only">
  <p:cSld name="16_Title Only">
    <p:spTree>
      <p:nvGrpSpPr>
        <p:cNvPr id="62" name="Shape 62"/>
        <p:cNvGrpSpPr/>
        <p:nvPr/>
      </p:nvGrpSpPr>
      <p:grpSpPr>
        <a:xfrm>
          <a:off x="0" y="0"/>
          <a:ext cx="0" cy="0"/>
          <a:chOff x="0" y="0"/>
          <a:chExt cx="0" cy="0"/>
        </a:xfrm>
      </p:grpSpPr>
      <p:sp>
        <p:nvSpPr>
          <p:cNvPr id="63" name="Google Shape;63;p5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4" name="Shape 64"/>
        <p:cNvGrpSpPr/>
        <p:nvPr/>
      </p:nvGrpSpPr>
      <p:grpSpPr>
        <a:xfrm>
          <a:off x="0" y="0"/>
          <a:ext cx="0" cy="0"/>
          <a:chOff x="0" y="0"/>
          <a:chExt cx="0" cy="0"/>
        </a:xfrm>
      </p:grpSpPr>
      <p:sp>
        <p:nvSpPr>
          <p:cNvPr id="65" name="Google Shape;65;p5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6" name="Google Shape;66;p5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7" name="Shape 67"/>
        <p:cNvGrpSpPr/>
        <p:nvPr/>
      </p:nvGrpSpPr>
      <p:grpSpPr>
        <a:xfrm>
          <a:off x="0" y="0"/>
          <a:ext cx="0" cy="0"/>
          <a:chOff x="0" y="0"/>
          <a:chExt cx="0" cy="0"/>
        </a:xfrm>
      </p:grpSpPr>
      <p:sp>
        <p:nvSpPr>
          <p:cNvPr id="68" name="Google Shape;68;p59"/>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69" name="Google Shape;69;p59"/>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70" name="Google Shape;70;p5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1" name="Shape 71"/>
        <p:cNvGrpSpPr/>
        <p:nvPr/>
      </p:nvGrpSpPr>
      <p:grpSpPr>
        <a:xfrm>
          <a:off x="0" y="0"/>
          <a:ext cx="0" cy="0"/>
          <a:chOff x="0" y="0"/>
          <a:chExt cx="0" cy="0"/>
        </a:xfrm>
      </p:grpSpPr>
      <p:sp>
        <p:nvSpPr>
          <p:cNvPr id="72" name="Google Shape;72;p60"/>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73" name="Google Shape;73;p6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6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1"/>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77" name="Google Shape;77;p61"/>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8" name="Google Shape;78;p61"/>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79" name="Google Shape;79;p6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0" name="Shape 80"/>
        <p:cNvGrpSpPr/>
        <p:nvPr/>
      </p:nvGrpSpPr>
      <p:grpSpPr>
        <a:xfrm>
          <a:off x="0" y="0"/>
          <a:ext cx="0" cy="0"/>
          <a:chOff x="0" y="0"/>
          <a:chExt cx="0" cy="0"/>
        </a:xfrm>
      </p:grpSpPr>
      <p:sp>
        <p:nvSpPr>
          <p:cNvPr id="81" name="Google Shape;81;p6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82" name="Google Shape;82;p6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3" name="Shape 83"/>
        <p:cNvGrpSpPr/>
        <p:nvPr/>
      </p:nvGrpSpPr>
      <p:grpSpPr>
        <a:xfrm>
          <a:off x="0" y="0"/>
          <a:ext cx="0" cy="0"/>
          <a:chOff x="0" y="0"/>
          <a:chExt cx="0" cy="0"/>
        </a:xfrm>
      </p:grpSpPr>
      <p:sp>
        <p:nvSpPr>
          <p:cNvPr id="84" name="Google Shape;84;p63"/>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85" name="Google Shape;85;p63"/>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86" name="Google Shape;86;p6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87" name="Shape 87"/>
        <p:cNvGrpSpPr/>
        <p:nvPr/>
      </p:nvGrpSpPr>
      <p:grpSpPr>
        <a:xfrm>
          <a:off x="0" y="0"/>
          <a:ext cx="0" cy="0"/>
          <a:chOff x="0" y="0"/>
          <a:chExt cx="0" cy="0"/>
        </a:xfrm>
      </p:grpSpPr>
      <p:sp>
        <p:nvSpPr>
          <p:cNvPr id="88" name="Google Shape;88;p64"/>
          <p:cNvSpPr txBox="1"/>
          <p:nvPr>
            <p:ph idx="1" type="body"/>
          </p:nvPr>
        </p:nvSpPr>
        <p:spPr>
          <a:xfrm>
            <a:off x="1193800" y="4476750"/>
            <a:ext cx="9810900" cy="313800"/>
          </a:xfrm>
          <a:prstGeom prst="rect">
            <a:avLst/>
          </a:prstGeom>
          <a:noFill/>
          <a:ln>
            <a:noFill/>
          </a:ln>
        </p:spPr>
        <p:txBody>
          <a:bodyPr anchorCtr="0" anchor="t" bIns="45700" lIns="91425" spcFirstLastPara="1" rIns="91425" wrap="square" tIns="45700">
            <a:noAutofit/>
          </a:bodyPr>
          <a:lstStyle>
            <a:lvl1pPr indent="-228600" lvl="0" marL="457200" marR="0" algn="ctr">
              <a:lnSpc>
                <a:spcPct val="90000"/>
              </a:lnSpc>
              <a:spcBef>
                <a:spcPts val="0"/>
              </a:spcBef>
              <a:spcAft>
                <a:spcPts val="0"/>
              </a:spcAft>
              <a:buClr>
                <a:schemeClr val="dk1"/>
              </a:buClr>
              <a:buSzPts val="1600"/>
              <a:buFont typeface="Arial"/>
              <a:buNone/>
              <a:defRPr b="0" i="1" sz="16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2100"/>
              </a:spcBef>
              <a:spcAft>
                <a:spcPts val="21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64"/>
          <p:cNvSpPr txBox="1"/>
          <p:nvPr>
            <p:ph idx="2" type="body"/>
          </p:nvPr>
        </p:nvSpPr>
        <p:spPr>
          <a:xfrm>
            <a:off x="1193800" y="3038475"/>
            <a:ext cx="9810900" cy="424800"/>
          </a:xfrm>
          <a:prstGeom prst="rect">
            <a:avLst/>
          </a:prstGeom>
          <a:noFill/>
          <a:ln>
            <a:noFill/>
          </a:ln>
        </p:spPr>
        <p:txBody>
          <a:bodyPr anchorCtr="0" anchor="t" bIns="45700" lIns="91425" spcFirstLastPara="1" rIns="91425" wrap="square" tIns="45700">
            <a:noAutofit/>
          </a:bodyPr>
          <a:lstStyle>
            <a:lvl1pPr indent="-228600" lvl="0" marL="457200" marR="0" algn="ctr">
              <a:lnSpc>
                <a:spcPct val="90000"/>
              </a:lnSpc>
              <a:spcBef>
                <a:spcPts val="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21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2100"/>
              </a:spcBef>
              <a:spcAft>
                <a:spcPts val="21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Google Shape;90;p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no illustration">
  <p:cSld name="TITLE_ONLY_1">
    <p:spTree>
      <p:nvGrpSpPr>
        <p:cNvPr id="91" name="Shape 91"/>
        <p:cNvGrpSpPr/>
        <p:nvPr/>
      </p:nvGrpSpPr>
      <p:grpSpPr>
        <a:xfrm>
          <a:off x="0" y="0"/>
          <a:ext cx="0" cy="0"/>
          <a:chOff x="0" y="0"/>
          <a:chExt cx="0" cy="0"/>
        </a:xfrm>
      </p:grpSpPr>
      <p:sp>
        <p:nvSpPr>
          <p:cNvPr id="92" name="Google Shape;92;p65"/>
          <p:cNvSpPr txBox="1"/>
          <p:nvPr>
            <p:ph type="title"/>
          </p:nvPr>
        </p:nvSpPr>
        <p:spPr>
          <a:xfrm>
            <a:off x="609600" y="1392233"/>
            <a:ext cx="8400300" cy="1143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93" name="Google Shape;93;p65"/>
          <p:cNvSpPr txBox="1"/>
          <p:nvPr>
            <p:ph idx="12" type="sldNum"/>
          </p:nvPr>
        </p:nvSpPr>
        <p:spPr>
          <a:xfrm>
            <a:off x="11307445" y="6333134"/>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no illustration">
  <p:cSld name="BLANK_1">
    <p:spTree>
      <p:nvGrpSpPr>
        <p:cNvPr id="94" name="Shape 94"/>
        <p:cNvGrpSpPr/>
        <p:nvPr/>
      </p:nvGrpSpPr>
      <p:grpSpPr>
        <a:xfrm>
          <a:off x="0" y="0"/>
          <a:ext cx="0" cy="0"/>
          <a:chOff x="0" y="0"/>
          <a:chExt cx="0" cy="0"/>
        </a:xfrm>
      </p:grpSpPr>
      <p:sp>
        <p:nvSpPr>
          <p:cNvPr id="95" name="Google Shape;95;p66"/>
          <p:cNvSpPr txBox="1"/>
          <p:nvPr>
            <p:ph idx="12" type="sldNum"/>
          </p:nvPr>
        </p:nvSpPr>
        <p:spPr>
          <a:xfrm>
            <a:off x="11307445" y="6333134"/>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quare photo 2">
  <p:cSld name="Title square photo 2">
    <p:spTree>
      <p:nvGrpSpPr>
        <p:cNvPr id="21" name="Shape 21"/>
        <p:cNvGrpSpPr/>
        <p:nvPr/>
      </p:nvGrpSpPr>
      <p:grpSpPr>
        <a:xfrm>
          <a:off x="0" y="0"/>
          <a:ext cx="0" cy="0"/>
          <a:chOff x="0" y="0"/>
          <a:chExt cx="0" cy="0"/>
        </a:xfrm>
      </p:grpSpPr>
      <p:sp>
        <p:nvSpPr>
          <p:cNvPr id="22" name="Google Shape;22;p40"/>
          <p:cNvSpPr/>
          <p:nvPr/>
        </p:nvSpPr>
        <p:spPr>
          <a:xfrm>
            <a:off x="5326063" y="1"/>
            <a:ext cx="6865937" cy="6865937"/>
          </a:xfrm>
          <a:prstGeom prst="rect">
            <a:avLst/>
          </a:prstGeom>
          <a:solidFill>
            <a:srgbClr val="008272"/>
          </a:solidFill>
          <a:ln>
            <a:noFill/>
          </a:ln>
        </p:spPr>
        <p:txBody>
          <a:bodyPr anchorCtr="0" anchor="t" bIns="146275" lIns="182850" spcFirstLastPara="1" rIns="182850" wrap="square" tIns="146275">
            <a:noAutofit/>
          </a:bodyPr>
          <a:lstStyle/>
          <a:p>
            <a:pPr indent="0" lvl="0" marL="0" marR="0" rtl="0" algn="l">
              <a:lnSpc>
                <a:spcPct val="100000"/>
              </a:lnSpc>
              <a:spcBef>
                <a:spcPts val="0"/>
              </a:spcBef>
              <a:spcAft>
                <a:spcPts val="0"/>
              </a:spcAft>
              <a:buNone/>
            </a:pPr>
            <a:r>
              <a:t/>
            </a:r>
            <a:endParaRPr b="0" i="0" sz="2000" u="none" cap="none" strike="noStrike">
              <a:solidFill>
                <a:srgbClr val="FFFFFF"/>
              </a:solidFill>
              <a:latin typeface="Arial"/>
              <a:ea typeface="Arial"/>
              <a:cs typeface="Arial"/>
              <a:sym typeface="Arial"/>
            </a:endParaRPr>
          </a:p>
        </p:txBody>
      </p:sp>
      <p:pic>
        <p:nvPicPr>
          <p:cNvPr descr="Microsoft logo, gray text version" id="23" name="Google Shape;23;p40"/>
          <p:cNvPicPr preferRelativeResize="0"/>
          <p:nvPr/>
        </p:nvPicPr>
        <p:blipFill rotWithShape="1">
          <a:blip r:embed="rId2">
            <a:alphaModFix/>
          </a:blip>
          <a:srcRect b="0" l="0" r="0" t="0"/>
          <a:stretch/>
        </p:blipFill>
        <p:spPr>
          <a:xfrm>
            <a:off x="584200" y="585789"/>
            <a:ext cx="1366440" cy="292608"/>
          </a:xfrm>
          <a:prstGeom prst="rect">
            <a:avLst/>
          </a:prstGeom>
          <a:noFill/>
          <a:ln>
            <a:noFill/>
          </a:ln>
        </p:spPr>
      </p:pic>
      <p:sp>
        <p:nvSpPr>
          <p:cNvPr id="24" name="Google Shape;24;p40"/>
          <p:cNvSpPr txBox="1"/>
          <p:nvPr>
            <p:ph type="title"/>
          </p:nvPr>
        </p:nvSpPr>
        <p:spPr>
          <a:xfrm>
            <a:off x="588263" y="2148583"/>
            <a:ext cx="4167887" cy="1384954"/>
          </a:xfrm>
          <a:prstGeom prst="rect">
            <a:avLst/>
          </a:prstGeom>
          <a:noFill/>
          <a:ln>
            <a:noFill/>
          </a:ln>
        </p:spPr>
        <p:txBody>
          <a:bodyPr anchorCtr="0" anchor="b" bIns="121900" lIns="121900" spcFirstLastPara="1" rIns="121900" wrap="square" tIns="121900">
            <a:sp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5" name="Google Shape;25;p40"/>
          <p:cNvSpPr txBox="1"/>
          <p:nvPr>
            <p:ph idx="1" type="body"/>
          </p:nvPr>
        </p:nvSpPr>
        <p:spPr>
          <a:xfrm>
            <a:off x="582042" y="3962401"/>
            <a:ext cx="4164583" cy="353943"/>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2400"/>
              <a:buNone/>
              <a:defRPr sz="2000">
                <a:solidFill>
                  <a:schemeClr val="dk1"/>
                </a:solidFill>
                <a:latin typeface="Arial"/>
                <a:ea typeface="Arial"/>
                <a:cs typeface="Arial"/>
                <a:sym typeface="Arial"/>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pic>
        <p:nvPicPr>
          <p:cNvPr id="26" name="Google Shape;26;p40"/>
          <p:cNvPicPr preferRelativeResize="0"/>
          <p:nvPr/>
        </p:nvPicPr>
        <p:blipFill rotWithShape="1">
          <a:blip r:embed="rId3">
            <a:alphaModFix/>
          </a:blip>
          <a:srcRect b="0" l="0" r="0" t="0"/>
          <a:stretch/>
        </p:blipFill>
        <p:spPr>
          <a:xfrm>
            <a:off x="6620492" y="792799"/>
            <a:ext cx="4277076" cy="528034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496">
          <p15:clr>
            <a:srgbClr val="5ACBF0"/>
          </p15:clr>
        </p15:guide>
        <p15:guide id="2" pos="3360">
          <p15:clr>
            <a:srgbClr val="FBAE4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sub-title_Red">
  <p:cSld name="10_Title/sub-title_Red">
    <p:spTree>
      <p:nvGrpSpPr>
        <p:cNvPr id="27" name="Shape 27"/>
        <p:cNvGrpSpPr/>
        <p:nvPr/>
      </p:nvGrpSpPr>
      <p:grpSpPr>
        <a:xfrm>
          <a:off x="0" y="0"/>
          <a:ext cx="0" cy="0"/>
          <a:chOff x="0" y="0"/>
          <a:chExt cx="0" cy="0"/>
        </a:xfrm>
      </p:grpSpPr>
      <p:sp>
        <p:nvSpPr>
          <p:cNvPr id="28" name="Google Shape;28;p41"/>
          <p:cNvSpPr txBox="1"/>
          <p:nvPr>
            <p:ph idx="1" type="body"/>
          </p:nvPr>
        </p:nvSpPr>
        <p:spPr>
          <a:xfrm>
            <a:off x="0" y="1"/>
            <a:ext cx="12192000" cy="1232898"/>
          </a:xfrm>
          <a:prstGeom prst="rect">
            <a:avLst/>
          </a:prstGeom>
          <a:noFill/>
          <a:ln>
            <a:noFill/>
          </a:ln>
        </p:spPr>
        <p:txBody>
          <a:bodyPr anchorCtr="0" anchor="t" bIns="91425" lIns="393175" spcFirstLastPara="1" rIns="121900" wrap="square" tIns="393175">
            <a:normAutofit/>
          </a:bodyPr>
          <a:lstStyle>
            <a:lvl1pPr indent="-228600" lvl="0" marL="457200" algn="l">
              <a:lnSpc>
                <a:spcPct val="115000"/>
              </a:lnSpc>
              <a:spcBef>
                <a:spcPts val="0"/>
              </a:spcBef>
              <a:spcAft>
                <a:spcPts val="0"/>
              </a:spcAft>
              <a:buSzPts val="2400"/>
              <a:buNone/>
              <a:defRPr sz="4313">
                <a:solidFill>
                  <a:schemeClr val="accent2"/>
                </a:solidFill>
                <a:latin typeface="Arial"/>
                <a:ea typeface="Arial"/>
                <a:cs typeface="Arial"/>
                <a:sym typeface="Arial"/>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 name="Shape 29"/>
        <p:cNvGrpSpPr/>
        <p:nvPr/>
      </p:nvGrpSpPr>
      <p:grpSpPr>
        <a:xfrm>
          <a:off x="0" y="0"/>
          <a:ext cx="0" cy="0"/>
          <a:chOff x="0" y="0"/>
          <a:chExt cx="0" cy="0"/>
        </a:xfrm>
      </p:grpSpPr>
      <p:sp>
        <p:nvSpPr>
          <p:cNvPr id="30" name="Google Shape;30;p4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 name="Google Shape;31;p4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2" name="Google Shape;32;p4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algn="r">
              <a:lnSpc>
                <a:spcPct val="100000"/>
              </a:lnSpc>
              <a:spcBef>
                <a:spcPts val="0"/>
              </a:spcBef>
              <a:spcAft>
                <a:spcPts val="0"/>
              </a:spcAft>
              <a:buSzPts val="1300"/>
              <a:buNone/>
              <a:defRPr/>
            </a:lvl1pPr>
            <a:lvl2pPr indent="0" lvl="1" marL="0" algn="r">
              <a:lnSpc>
                <a:spcPct val="100000"/>
              </a:lnSpc>
              <a:spcBef>
                <a:spcPts val="0"/>
              </a:spcBef>
              <a:spcAft>
                <a:spcPts val="0"/>
              </a:spcAft>
              <a:buSzPts val="1300"/>
              <a:buNone/>
              <a:defRPr/>
            </a:lvl2pPr>
            <a:lvl3pPr indent="0" lvl="2" marL="0" algn="r">
              <a:lnSpc>
                <a:spcPct val="100000"/>
              </a:lnSpc>
              <a:spcBef>
                <a:spcPts val="0"/>
              </a:spcBef>
              <a:spcAft>
                <a:spcPts val="0"/>
              </a:spcAft>
              <a:buSzPts val="1300"/>
              <a:buNone/>
              <a:defRPr/>
            </a:lvl3pPr>
            <a:lvl4pPr indent="0" lvl="3" marL="0" algn="r">
              <a:lnSpc>
                <a:spcPct val="100000"/>
              </a:lnSpc>
              <a:spcBef>
                <a:spcPts val="0"/>
              </a:spcBef>
              <a:spcAft>
                <a:spcPts val="0"/>
              </a:spcAft>
              <a:buSzPts val="1300"/>
              <a:buNone/>
              <a:defRPr/>
            </a:lvl4pPr>
            <a:lvl5pPr indent="0" lvl="4" marL="0" algn="r">
              <a:lnSpc>
                <a:spcPct val="100000"/>
              </a:lnSpc>
              <a:spcBef>
                <a:spcPts val="0"/>
              </a:spcBef>
              <a:spcAft>
                <a:spcPts val="0"/>
              </a:spcAft>
              <a:buSzPts val="1300"/>
              <a:buNone/>
              <a:defRPr/>
            </a:lvl5pPr>
            <a:lvl6pPr indent="0" lvl="5" marL="0" algn="r">
              <a:lnSpc>
                <a:spcPct val="100000"/>
              </a:lnSpc>
              <a:spcBef>
                <a:spcPts val="0"/>
              </a:spcBef>
              <a:spcAft>
                <a:spcPts val="0"/>
              </a:spcAft>
              <a:buSzPts val="1300"/>
              <a:buNone/>
              <a:defRPr/>
            </a:lvl6pPr>
            <a:lvl7pPr indent="0" lvl="6" marL="0" algn="r">
              <a:lnSpc>
                <a:spcPct val="100000"/>
              </a:lnSpc>
              <a:spcBef>
                <a:spcPts val="0"/>
              </a:spcBef>
              <a:spcAft>
                <a:spcPts val="0"/>
              </a:spcAft>
              <a:buSzPts val="1300"/>
              <a:buNone/>
              <a:defRPr/>
            </a:lvl7pPr>
            <a:lvl8pPr indent="0" lvl="7" marL="0" algn="r">
              <a:lnSpc>
                <a:spcPct val="100000"/>
              </a:lnSpc>
              <a:spcBef>
                <a:spcPts val="0"/>
              </a:spcBef>
              <a:spcAft>
                <a:spcPts val="0"/>
              </a:spcAft>
              <a:buSzPts val="1300"/>
              <a:buNone/>
              <a:defRPr/>
            </a:lvl8pPr>
            <a:lvl9pPr indent="0" lvl="8" marL="0" algn="r">
              <a:lnSpc>
                <a:spcPct val="100000"/>
              </a:lnSpc>
              <a:spcBef>
                <a:spcPts val="0"/>
              </a:spcBef>
              <a:spcAft>
                <a:spcPts val="0"/>
              </a:spcAft>
              <a:buSzPts val="1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Only">
  <p:cSld name="3_Title Only">
    <p:spTree>
      <p:nvGrpSpPr>
        <p:cNvPr id="33" name="Shape 33"/>
        <p:cNvGrpSpPr/>
        <p:nvPr/>
      </p:nvGrpSpPr>
      <p:grpSpPr>
        <a:xfrm>
          <a:off x="0" y="0"/>
          <a:ext cx="0" cy="0"/>
          <a:chOff x="0" y="0"/>
          <a:chExt cx="0" cy="0"/>
        </a:xfrm>
      </p:grpSpPr>
      <p:sp>
        <p:nvSpPr>
          <p:cNvPr id="34" name="Google Shape;34;p4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Only">
  <p:cSld name="8_Title Only">
    <p:spTree>
      <p:nvGrpSpPr>
        <p:cNvPr id="35" name="Shape 35"/>
        <p:cNvGrpSpPr/>
        <p:nvPr/>
      </p:nvGrpSpPr>
      <p:grpSpPr>
        <a:xfrm>
          <a:off x="0" y="0"/>
          <a:ext cx="0" cy="0"/>
          <a:chOff x="0" y="0"/>
          <a:chExt cx="0" cy="0"/>
        </a:xfrm>
      </p:grpSpPr>
      <p:sp>
        <p:nvSpPr>
          <p:cNvPr id="36" name="Google Shape;36;p4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Only">
  <p:cSld name="9_Title Only">
    <p:spTree>
      <p:nvGrpSpPr>
        <p:cNvPr id="37" name="Shape 37"/>
        <p:cNvGrpSpPr/>
        <p:nvPr/>
      </p:nvGrpSpPr>
      <p:grpSpPr>
        <a:xfrm>
          <a:off x="0" y="0"/>
          <a:ext cx="0" cy="0"/>
          <a:chOff x="0" y="0"/>
          <a:chExt cx="0" cy="0"/>
        </a:xfrm>
      </p:grpSpPr>
      <p:sp>
        <p:nvSpPr>
          <p:cNvPr id="38" name="Google Shape;38;p4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 Only">
  <p:cSld name="10_Title Only">
    <p:spTree>
      <p:nvGrpSpPr>
        <p:cNvPr id="39" name="Shape 39"/>
        <p:cNvGrpSpPr/>
        <p:nvPr/>
      </p:nvGrpSpPr>
      <p:grpSpPr>
        <a:xfrm>
          <a:off x="0" y="0"/>
          <a:ext cx="0" cy="0"/>
          <a:chOff x="0" y="0"/>
          <a:chExt cx="0" cy="0"/>
        </a:xfrm>
      </p:grpSpPr>
      <p:sp>
        <p:nvSpPr>
          <p:cNvPr id="40" name="Google Shape;40;p4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3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3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7.gif"/><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8.gif"/><Relationship Id="rId4" Type="http://schemas.openxmlformats.org/officeDocument/2006/relationships/image" Target="../media/image3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9.jp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5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7.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46.gif"/><Relationship Id="rId4" Type="http://schemas.openxmlformats.org/officeDocument/2006/relationships/hyperlink" Target="https://docs.microsoft.com/pt-br/power-bi/desktop-getting-starte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3.gif"/><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9"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b="0" l="0" r="0" t="0"/>
          <a:stretch/>
        </p:blipFill>
        <p:spPr>
          <a:xfrm>
            <a:off x="20" y="0"/>
            <a:ext cx="12191981"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1"/>
          <p:cNvSpPr txBox="1"/>
          <p:nvPr>
            <p:ph idx="1" type="body"/>
          </p:nvPr>
        </p:nvSpPr>
        <p:spPr>
          <a:xfrm>
            <a:off x="0" y="0"/>
            <a:ext cx="12192000" cy="15207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Combinar</a:t>
            </a:r>
            <a:endParaRPr/>
          </a:p>
          <a:p>
            <a:pPr indent="0" lvl="0" marL="0" rtl="0" algn="l">
              <a:lnSpc>
                <a:spcPct val="115000"/>
              </a:lnSpc>
              <a:spcBef>
                <a:spcPts val="0"/>
              </a:spcBef>
              <a:spcAft>
                <a:spcPts val="0"/>
              </a:spcAft>
              <a:buSzPts val="2400"/>
              <a:buNone/>
            </a:pPr>
            <a:r>
              <a:t/>
            </a:r>
            <a:endParaRPr sz="1200"/>
          </a:p>
        </p:txBody>
      </p:sp>
      <p:pic>
        <p:nvPicPr>
          <p:cNvPr id="181" name="Google Shape;181;p11"/>
          <p:cNvPicPr preferRelativeResize="0"/>
          <p:nvPr/>
        </p:nvPicPr>
        <p:blipFill rotWithShape="1">
          <a:blip r:embed="rId3">
            <a:alphaModFix/>
          </a:blip>
          <a:srcRect b="0" l="0" r="0" t="0"/>
          <a:stretch/>
        </p:blipFill>
        <p:spPr>
          <a:xfrm>
            <a:off x="934489" y="1520791"/>
            <a:ext cx="3970350" cy="4365001"/>
          </a:xfrm>
          <a:prstGeom prst="rect">
            <a:avLst/>
          </a:prstGeom>
          <a:noFill/>
          <a:ln>
            <a:noFill/>
          </a:ln>
        </p:spPr>
      </p:pic>
      <p:pic>
        <p:nvPicPr>
          <p:cNvPr id="182" name="Google Shape;182;p11"/>
          <p:cNvPicPr preferRelativeResize="0"/>
          <p:nvPr/>
        </p:nvPicPr>
        <p:blipFill rotWithShape="1">
          <a:blip r:embed="rId4">
            <a:alphaModFix/>
          </a:blip>
          <a:srcRect b="0" l="0" r="0" t="0"/>
          <a:stretch/>
        </p:blipFill>
        <p:spPr>
          <a:xfrm>
            <a:off x="5623519" y="1136024"/>
            <a:ext cx="6046350" cy="2567267"/>
          </a:xfrm>
          <a:prstGeom prst="rect">
            <a:avLst/>
          </a:prstGeom>
          <a:noFill/>
          <a:ln>
            <a:noFill/>
          </a:ln>
        </p:spPr>
      </p:pic>
      <p:pic>
        <p:nvPicPr>
          <p:cNvPr id="183" name="Google Shape;183;p11"/>
          <p:cNvPicPr preferRelativeResize="0"/>
          <p:nvPr/>
        </p:nvPicPr>
        <p:blipFill rotWithShape="1">
          <a:blip r:embed="rId5">
            <a:alphaModFix/>
          </a:blip>
          <a:srcRect b="0" l="0" r="0" t="0"/>
          <a:stretch/>
        </p:blipFill>
        <p:spPr>
          <a:xfrm>
            <a:off x="5506744" y="3790688"/>
            <a:ext cx="6279900" cy="2722467"/>
          </a:xfrm>
          <a:prstGeom prst="rect">
            <a:avLst/>
          </a:prstGeom>
          <a:noFill/>
          <a:ln>
            <a:noFill/>
          </a:ln>
        </p:spPr>
      </p:pic>
      <p:sp>
        <p:nvSpPr>
          <p:cNvPr id="184" name="Google Shape;184;p11"/>
          <p:cNvSpPr/>
          <p:nvPr/>
        </p:nvSpPr>
        <p:spPr>
          <a:xfrm>
            <a:off x="4995512" y="1896177"/>
            <a:ext cx="442762" cy="259882"/>
          </a:xfrm>
          <a:prstGeom prst="right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11"/>
          <p:cNvSpPr/>
          <p:nvPr/>
        </p:nvSpPr>
        <p:spPr>
          <a:xfrm>
            <a:off x="6850739" y="3248155"/>
            <a:ext cx="406709" cy="455135"/>
          </a:xfrm>
          <a:prstGeom prst="down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12"/>
          <p:cNvSpPr txBox="1"/>
          <p:nvPr>
            <p:ph idx="1" type="body"/>
          </p:nvPr>
        </p:nvSpPr>
        <p:spPr>
          <a:xfrm>
            <a:off x="0" y="0"/>
            <a:ext cx="12192000" cy="15207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Limpar - Tipo de Dados </a:t>
            </a:r>
            <a:endParaRPr/>
          </a:p>
          <a:p>
            <a:pPr indent="0" lvl="0" marL="0" rtl="0" algn="l">
              <a:lnSpc>
                <a:spcPct val="115000"/>
              </a:lnSpc>
              <a:spcBef>
                <a:spcPts val="0"/>
              </a:spcBef>
              <a:spcAft>
                <a:spcPts val="0"/>
              </a:spcAft>
              <a:buSzPts val="2400"/>
              <a:buNone/>
            </a:pPr>
            <a:r>
              <a:t/>
            </a:r>
            <a:endParaRPr sz="1200"/>
          </a:p>
        </p:txBody>
      </p:sp>
      <p:pic>
        <p:nvPicPr>
          <p:cNvPr id="191" name="Google Shape;191;p12"/>
          <p:cNvPicPr preferRelativeResize="0"/>
          <p:nvPr/>
        </p:nvPicPr>
        <p:blipFill rotWithShape="1">
          <a:blip r:embed="rId3">
            <a:alphaModFix/>
          </a:blip>
          <a:srcRect b="0" l="0" r="0" t="0"/>
          <a:stretch/>
        </p:blipFill>
        <p:spPr>
          <a:xfrm>
            <a:off x="890391" y="1520791"/>
            <a:ext cx="10794677" cy="51991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13"/>
          <p:cNvSpPr txBox="1"/>
          <p:nvPr>
            <p:ph idx="1" type="body"/>
          </p:nvPr>
        </p:nvSpPr>
        <p:spPr>
          <a:xfrm>
            <a:off x="0" y="0"/>
            <a:ext cx="12192000" cy="15207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Remover Coluna</a:t>
            </a:r>
            <a:endParaRPr/>
          </a:p>
          <a:p>
            <a:pPr indent="0" lvl="0" marL="0" rtl="0" algn="l">
              <a:lnSpc>
                <a:spcPct val="115000"/>
              </a:lnSpc>
              <a:spcBef>
                <a:spcPts val="0"/>
              </a:spcBef>
              <a:spcAft>
                <a:spcPts val="0"/>
              </a:spcAft>
              <a:buSzPts val="2400"/>
              <a:buNone/>
            </a:pPr>
            <a:r>
              <a:t/>
            </a:r>
            <a:endParaRPr sz="1200"/>
          </a:p>
        </p:txBody>
      </p:sp>
      <p:pic>
        <p:nvPicPr>
          <p:cNvPr id="197" name="Google Shape;197;p13"/>
          <p:cNvPicPr preferRelativeResize="0"/>
          <p:nvPr/>
        </p:nvPicPr>
        <p:blipFill rotWithShape="1">
          <a:blip r:embed="rId3">
            <a:alphaModFix/>
          </a:blip>
          <a:srcRect b="0" l="0" r="0" t="0"/>
          <a:stretch/>
        </p:blipFill>
        <p:spPr>
          <a:xfrm>
            <a:off x="2352226" y="1187498"/>
            <a:ext cx="7487547" cy="55157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14"/>
          <p:cNvSpPr txBox="1"/>
          <p:nvPr>
            <p:ph idx="1" type="body"/>
          </p:nvPr>
        </p:nvSpPr>
        <p:spPr>
          <a:xfrm>
            <a:off x="0" y="0"/>
            <a:ext cx="12192000" cy="15207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Preencher para Baixo</a:t>
            </a:r>
            <a:endParaRPr/>
          </a:p>
          <a:p>
            <a:pPr indent="0" lvl="0" marL="0" rtl="0" algn="l">
              <a:lnSpc>
                <a:spcPct val="115000"/>
              </a:lnSpc>
              <a:spcBef>
                <a:spcPts val="0"/>
              </a:spcBef>
              <a:spcAft>
                <a:spcPts val="0"/>
              </a:spcAft>
              <a:buSzPts val="2400"/>
              <a:buNone/>
            </a:pPr>
            <a:r>
              <a:t/>
            </a:r>
            <a:endParaRPr sz="1200"/>
          </a:p>
        </p:txBody>
      </p:sp>
      <p:pic>
        <p:nvPicPr>
          <p:cNvPr id="203" name="Google Shape;203;p14"/>
          <p:cNvPicPr preferRelativeResize="0"/>
          <p:nvPr/>
        </p:nvPicPr>
        <p:blipFill rotWithShape="1">
          <a:blip r:embed="rId3">
            <a:alphaModFix/>
          </a:blip>
          <a:srcRect b="0" l="0" r="0" t="0"/>
          <a:stretch/>
        </p:blipFill>
        <p:spPr>
          <a:xfrm>
            <a:off x="82251" y="2195826"/>
            <a:ext cx="12027497" cy="3047381"/>
          </a:xfrm>
          <a:prstGeom prst="rect">
            <a:avLst/>
          </a:prstGeom>
          <a:noFill/>
          <a:ln>
            <a:noFill/>
          </a:ln>
        </p:spPr>
      </p:pic>
      <p:pic>
        <p:nvPicPr>
          <p:cNvPr id="204" name="Google Shape;204;p14"/>
          <p:cNvPicPr preferRelativeResize="0"/>
          <p:nvPr/>
        </p:nvPicPr>
        <p:blipFill rotWithShape="1">
          <a:blip r:embed="rId4">
            <a:alphaModFix/>
          </a:blip>
          <a:srcRect b="0" l="0" r="0" t="0"/>
          <a:stretch/>
        </p:blipFill>
        <p:spPr>
          <a:xfrm>
            <a:off x="81229" y="1352930"/>
            <a:ext cx="12027496" cy="48129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500"/>
                                        <p:tgtEl>
                                          <p:spTgt spid="204"/>
                                        </p:tgtEl>
                                        <p:attrNameLst>
                                          <p:attrName>ppt_w</p:attrName>
                                        </p:attrNameLst>
                                      </p:cBhvr>
                                      <p:tavLst>
                                        <p:tav fmla="" tm="0">
                                          <p:val>
                                            <p:strVal val="0"/>
                                          </p:val>
                                        </p:tav>
                                        <p:tav fmla="" tm="100000">
                                          <p:val>
                                            <p:strVal val="#ppt_w"/>
                                          </p:val>
                                        </p:tav>
                                      </p:tavLst>
                                    </p:anim>
                                    <p:anim calcmode="lin" valueType="num">
                                      <p:cBhvr additive="base">
                                        <p:cTn dur="500"/>
                                        <p:tgtEl>
                                          <p:spTgt spid="20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15"/>
          <p:cNvSpPr txBox="1"/>
          <p:nvPr>
            <p:ph idx="1" type="body"/>
          </p:nvPr>
        </p:nvSpPr>
        <p:spPr>
          <a:xfrm>
            <a:off x="0" y="0"/>
            <a:ext cx="12192000" cy="15207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Dividir por Delimitador</a:t>
            </a:r>
            <a:endParaRPr/>
          </a:p>
          <a:p>
            <a:pPr indent="0" lvl="0" marL="0" rtl="0" algn="l">
              <a:lnSpc>
                <a:spcPct val="115000"/>
              </a:lnSpc>
              <a:spcBef>
                <a:spcPts val="0"/>
              </a:spcBef>
              <a:spcAft>
                <a:spcPts val="0"/>
              </a:spcAft>
              <a:buSzPts val="2400"/>
              <a:buNone/>
            </a:pPr>
            <a:r>
              <a:t/>
            </a:r>
            <a:endParaRPr sz="1200"/>
          </a:p>
        </p:txBody>
      </p:sp>
      <p:pic>
        <p:nvPicPr>
          <p:cNvPr id="210" name="Google Shape;210;p15"/>
          <p:cNvPicPr preferRelativeResize="0"/>
          <p:nvPr/>
        </p:nvPicPr>
        <p:blipFill rotWithShape="1">
          <a:blip r:embed="rId3">
            <a:alphaModFix/>
          </a:blip>
          <a:srcRect b="0" l="0" r="0" t="0"/>
          <a:stretch/>
        </p:blipFill>
        <p:spPr>
          <a:xfrm>
            <a:off x="1807797" y="1180836"/>
            <a:ext cx="8576406" cy="52491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16"/>
          <p:cNvSpPr txBox="1"/>
          <p:nvPr>
            <p:ph idx="1" type="body"/>
          </p:nvPr>
        </p:nvSpPr>
        <p:spPr>
          <a:xfrm>
            <a:off x="0" y="0"/>
            <a:ext cx="12192000" cy="15207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Renomear Coluna</a:t>
            </a:r>
            <a:endParaRPr/>
          </a:p>
          <a:p>
            <a:pPr indent="0" lvl="0" marL="0" rtl="0" algn="l">
              <a:lnSpc>
                <a:spcPct val="115000"/>
              </a:lnSpc>
              <a:spcBef>
                <a:spcPts val="0"/>
              </a:spcBef>
              <a:spcAft>
                <a:spcPts val="0"/>
              </a:spcAft>
              <a:buSzPts val="2400"/>
              <a:buNone/>
            </a:pPr>
            <a:r>
              <a:t/>
            </a:r>
            <a:endParaRPr sz="1200"/>
          </a:p>
        </p:txBody>
      </p:sp>
      <p:pic>
        <p:nvPicPr>
          <p:cNvPr id="216" name="Google Shape;216;p16"/>
          <p:cNvPicPr preferRelativeResize="0"/>
          <p:nvPr/>
        </p:nvPicPr>
        <p:blipFill rotWithShape="1">
          <a:blip r:embed="rId3">
            <a:alphaModFix/>
          </a:blip>
          <a:srcRect b="0" l="0" r="0" t="0"/>
          <a:stretch/>
        </p:blipFill>
        <p:spPr>
          <a:xfrm>
            <a:off x="1642830" y="1520790"/>
            <a:ext cx="8561485" cy="43205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17"/>
          <p:cNvSpPr txBox="1"/>
          <p:nvPr>
            <p:ph idx="1" type="body"/>
          </p:nvPr>
        </p:nvSpPr>
        <p:spPr>
          <a:xfrm>
            <a:off x="0" y="0"/>
            <a:ext cx="12192000" cy="15207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Adicionar Coluna Com Base Em Exemplos</a:t>
            </a:r>
            <a:endParaRPr/>
          </a:p>
          <a:p>
            <a:pPr indent="0" lvl="0" marL="0" rtl="0" algn="l">
              <a:lnSpc>
                <a:spcPct val="115000"/>
              </a:lnSpc>
              <a:spcBef>
                <a:spcPts val="0"/>
              </a:spcBef>
              <a:spcAft>
                <a:spcPts val="0"/>
              </a:spcAft>
              <a:buSzPts val="2400"/>
              <a:buNone/>
            </a:pPr>
            <a:r>
              <a:t/>
            </a:r>
            <a:endParaRPr sz="1200"/>
          </a:p>
        </p:txBody>
      </p:sp>
      <p:pic>
        <p:nvPicPr>
          <p:cNvPr id="222" name="Google Shape;222;p17"/>
          <p:cNvPicPr preferRelativeResize="0"/>
          <p:nvPr/>
        </p:nvPicPr>
        <p:blipFill rotWithShape="1">
          <a:blip r:embed="rId3">
            <a:alphaModFix/>
          </a:blip>
          <a:srcRect b="0" l="0" r="0" t="0"/>
          <a:stretch/>
        </p:blipFill>
        <p:spPr>
          <a:xfrm>
            <a:off x="0" y="2077382"/>
            <a:ext cx="12692271" cy="35714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18"/>
          <p:cNvSpPr txBox="1"/>
          <p:nvPr>
            <p:ph idx="1" type="body"/>
          </p:nvPr>
        </p:nvSpPr>
        <p:spPr>
          <a:xfrm>
            <a:off x="0" y="0"/>
            <a:ext cx="3975652" cy="28425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Remover Linhas</a:t>
            </a:r>
            <a:endParaRPr/>
          </a:p>
          <a:p>
            <a:pPr indent="0" lvl="0" marL="0" rtl="0" algn="l">
              <a:lnSpc>
                <a:spcPct val="115000"/>
              </a:lnSpc>
              <a:spcBef>
                <a:spcPts val="0"/>
              </a:spcBef>
              <a:spcAft>
                <a:spcPts val="0"/>
              </a:spcAft>
              <a:buSzPts val="2400"/>
              <a:buNone/>
            </a:pPr>
            <a:r>
              <a:t/>
            </a:r>
            <a:endParaRPr sz="1200"/>
          </a:p>
        </p:txBody>
      </p:sp>
      <p:pic>
        <p:nvPicPr>
          <p:cNvPr id="228" name="Google Shape;228;p18"/>
          <p:cNvPicPr preferRelativeResize="0"/>
          <p:nvPr/>
        </p:nvPicPr>
        <p:blipFill rotWithShape="1">
          <a:blip r:embed="rId3">
            <a:alphaModFix/>
          </a:blip>
          <a:srcRect b="0" l="0" r="0" t="0"/>
          <a:stretch/>
        </p:blipFill>
        <p:spPr>
          <a:xfrm>
            <a:off x="4306167" y="120544"/>
            <a:ext cx="7733490" cy="66169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19"/>
          <p:cNvSpPr txBox="1"/>
          <p:nvPr>
            <p:ph idx="1" type="body"/>
          </p:nvPr>
        </p:nvSpPr>
        <p:spPr>
          <a:xfrm>
            <a:off x="0" y="1"/>
            <a:ext cx="3975652" cy="1196502"/>
          </a:xfrm>
          <a:prstGeom prst="rect">
            <a:avLst/>
          </a:prstGeom>
          <a:noFill/>
          <a:ln>
            <a:noFill/>
          </a:ln>
        </p:spPr>
        <p:txBody>
          <a:bodyPr anchorCtr="0" anchor="t" bIns="91425" lIns="393175" spcFirstLastPara="1" rIns="121900" wrap="square" tIns="393175">
            <a:normAutofit/>
          </a:bodyPr>
          <a:lstStyle/>
          <a:p>
            <a:pPr indent="0" lvl="0" marL="0" rtl="0" algn="l">
              <a:lnSpc>
                <a:spcPct val="105000"/>
              </a:lnSpc>
              <a:spcBef>
                <a:spcPts val="0"/>
              </a:spcBef>
              <a:spcAft>
                <a:spcPts val="0"/>
              </a:spcAft>
              <a:buSzPts val="2400"/>
              <a:buNone/>
            </a:pPr>
            <a:r>
              <a:rPr lang="en-US"/>
              <a:t>Transpor</a:t>
            </a:r>
            <a:endParaRPr/>
          </a:p>
          <a:p>
            <a:pPr indent="0" lvl="0" marL="0" rtl="0" algn="l">
              <a:lnSpc>
                <a:spcPct val="105000"/>
              </a:lnSpc>
              <a:spcBef>
                <a:spcPts val="0"/>
              </a:spcBef>
              <a:spcAft>
                <a:spcPts val="0"/>
              </a:spcAft>
              <a:buSzPts val="2400"/>
              <a:buNone/>
            </a:pPr>
            <a:r>
              <a:t/>
            </a:r>
            <a:endParaRPr sz="1200"/>
          </a:p>
        </p:txBody>
      </p:sp>
      <p:pic>
        <p:nvPicPr>
          <p:cNvPr id="234" name="Google Shape;234;p19"/>
          <p:cNvPicPr preferRelativeResize="0"/>
          <p:nvPr/>
        </p:nvPicPr>
        <p:blipFill rotWithShape="1">
          <a:blip r:embed="rId3">
            <a:alphaModFix/>
          </a:blip>
          <a:srcRect b="0" l="0" r="0" t="0"/>
          <a:stretch/>
        </p:blipFill>
        <p:spPr>
          <a:xfrm>
            <a:off x="386763" y="1391056"/>
            <a:ext cx="11418474" cy="46400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0"/>
          <p:cNvSpPr txBox="1"/>
          <p:nvPr>
            <p:ph idx="1" type="body"/>
          </p:nvPr>
        </p:nvSpPr>
        <p:spPr>
          <a:xfrm>
            <a:off x="0" y="0"/>
            <a:ext cx="12192000" cy="15207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Usar Primeira Linha Como Cabeçalho</a:t>
            </a:r>
            <a:endParaRPr sz="1200"/>
          </a:p>
        </p:txBody>
      </p:sp>
      <p:pic>
        <p:nvPicPr>
          <p:cNvPr id="240" name="Google Shape;240;p20"/>
          <p:cNvPicPr preferRelativeResize="0"/>
          <p:nvPr/>
        </p:nvPicPr>
        <p:blipFill rotWithShape="1">
          <a:blip r:embed="rId3">
            <a:alphaModFix/>
          </a:blip>
          <a:srcRect b="0" l="0" r="0" t="0"/>
          <a:stretch/>
        </p:blipFill>
        <p:spPr>
          <a:xfrm>
            <a:off x="140239" y="1530730"/>
            <a:ext cx="11747833" cy="45057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6181B"/>
        </a:solidFill>
      </p:bgPr>
    </p:bg>
    <p:spTree>
      <p:nvGrpSpPr>
        <p:cNvPr id="104" name="Shape 104"/>
        <p:cNvGrpSpPr/>
        <p:nvPr/>
      </p:nvGrpSpPr>
      <p:grpSpPr>
        <a:xfrm>
          <a:off x="0" y="0"/>
          <a:ext cx="0" cy="0"/>
          <a:chOff x="0" y="0"/>
          <a:chExt cx="0" cy="0"/>
        </a:xfrm>
      </p:grpSpPr>
      <p:sp>
        <p:nvSpPr>
          <p:cNvPr id="105" name="Google Shape;105;p2"/>
          <p:cNvSpPr txBox="1"/>
          <p:nvPr/>
        </p:nvSpPr>
        <p:spPr>
          <a:xfrm>
            <a:off x="829025" y="1457475"/>
            <a:ext cx="10454700" cy="2937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1602"/>
              <a:buFont typeface="Source Sans Pro"/>
              <a:buNone/>
            </a:pPr>
            <a:r>
              <a:rPr b="1" i="0" lang="en-US" sz="3000" u="none" cap="none" strike="noStrike">
                <a:solidFill>
                  <a:schemeClr val="lt1"/>
                </a:solidFill>
                <a:latin typeface="Work Sans"/>
                <a:ea typeface="Work Sans"/>
                <a:cs typeface="Work Sans"/>
                <a:sym typeface="Work Sans"/>
              </a:rPr>
              <a:t>MÓDULO #6</a:t>
            </a:r>
            <a:endParaRPr b="1" i="0" sz="3000" u="none" cap="none" strike="noStrike">
              <a:solidFill>
                <a:schemeClr val="lt1"/>
              </a:solidFill>
              <a:latin typeface="Work Sans"/>
              <a:ea typeface="Work Sans"/>
              <a:cs typeface="Work Sans"/>
              <a:sym typeface="Work Sans"/>
            </a:endParaRPr>
          </a:p>
          <a:p>
            <a:pPr indent="0" lvl="0" marL="0" marR="0" rtl="0" algn="l">
              <a:lnSpc>
                <a:spcPct val="90000"/>
              </a:lnSpc>
              <a:spcBef>
                <a:spcPts val="0"/>
              </a:spcBef>
              <a:spcAft>
                <a:spcPts val="0"/>
              </a:spcAft>
              <a:buClr>
                <a:schemeClr val="lt1"/>
              </a:buClr>
              <a:buSzPts val="11602"/>
              <a:buFont typeface="Source Sans Pro"/>
              <a:buNone/>
            </a:pPr>
            <a:r>
              <a:rPr b="1" i="0" lang="en-US" sz="6000" u="none" cap="none" strike="noStrike">
                <a:solidFill>
                  <a:schemeClr val="lt1"/>
                </a:solidFill>
                <a:latin typeface="Work Sans"/>
                <a:ea typeface="Work Sans"/>
                <a:cs typeface="Work Sans"/>
                <a:sym typeface="Work Sans"/>
              </a:rPr>
              <a:t>Data Visualization</a:t>
            </a:r>
            <a:endParaRPr b="1" i="0" sz="6000" u="none" cap="none" strike="noStrike">
              <a:solidFill>
                <a:schemeClr val="lt1"/>
              </a:solidFill>
              <a:latin typeface="Work Sans"/>
              <a:ea typeface="Work Sans"/>
              <a:cs typeface="Work Sans"/>
              <a:sym typeface="Work Sans"/>
            </a:endParaRPr>
          </a:p>
          <a:p>
            <a:pPr indent="0" lvl="0" marL="0" marR="0" rtl="0" algn="l">
              <a:lnSpc>
                <a:spcPct val="90000"/>
              </a:lnSpc>
              <a:spcBef>
                <a:spcPts val="0"/>
              </a:spcBef>
              <a:spcAft>
                <a:spcPts val="0"/>
              </a:spcAft>
              <a:buClr>
                <a:schemeClr val="lt1"/>
              </a:buClr>
              <a:buSzPts val="11602"/>
              <a:buFont typeface="Source Sans Pro"/>
              <a:buNone/>
            </a:pPr>
            <a:r>
              <a:rPr b="1" i="0" lang="en-US" sz="2400" u="none" cap="none" strike="noStrike">
                <a:solidFill>
                  <a:schemeClr val="lt1"/>
                </a:solidFill>
                <a:latin typeface="Work Sans"/>
                <a:ea typeface="Work Sans"/>
                <a:cs typeface="Work Sans"/>
                <a:sym typeface="Work Sans"/>
              </a:rPr>
              <a:t>Power BI</a:t>
            </a:r>
            <a:endParaRPr b="1" i="0" sz="2400" u="none" cap="none" strike="noStrike">
              <a:solidFill>
                <a:schemeClr val="lt1"/>
              </a:solidFill>
              <a:latin typeface="Work Sans"/>
              <a:ea typeface="Work Sans"/>
              <a:cs typeface="Work Sans"/>
              <a:sym typeface="Work Sans"/>
            </a:endParaRPr>
          </a:p>
        </p:txBody>
      </p:sp>
      <p:sp>
        <p:nvSpPr>
          <p:cNvPr id="106" name="Google Shape;106;p2"/>
          <p:cNvSpPr txBox="1"/>
          <p:nvPr/>
        </p:nvSpPr>
        <p:spPr>
          <a:xfrm>
            <a:off x="723828" y="5317706"/>
            <a:ext cx="9279300" cy="75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00"/>
                </a:solidFill>
                <a:latin typeface="Source Sans Pro"/>
                <a:ea typeface="Source Sans Pro"/>
                <a:cs typeface="Source Sans Pro"/>
                <a:sym typeface="Source Sans Pro"/>
              </a:rPr>
              <a:t>Camila Ribeiro</a:t>
            </a:r>
            <a:endParaRPr b="1" i="0" sz="3000" u="none" cap="none" strike="noStrike">
              <a:solidFill>
                <a:srgbClr val="FFFF00"/>
              </a:solidFill>
              <a:latin typeface="Source Sans Pro"/>
              <a:ea typeface="Source Sans Pro"/>
              <a:cs typeface="Source Sans Pro"/>
              <a:sym typeface="Source Sans Pro"/>
            </a:endParaRPr>
          </a:p>
        </p:txBody>
      </p:sp>
      <p:pic>
        <p:nvPicPr>
          <p:cNvPr id="107" name="Google Shape;107;p2"/>
          <p:cNvPicPr preferRelativeResize="0"/>
          <p:nvPr/>
        </p:nvPicPr>
        <p:blipFill rotWithShape="1">
          <a:blip r:embed="rId3">
            <a:alphaModFix/>
          </a:blip>
          <a:srcRect b="0" l="0" r="57277" t="0"/>
          <a:stretch/>
        </p:blipFill>
        <p:spPr>
          <a:xfrm>
            <a:off x="10625419" y="5373645"/>
            <a:ext cx="914174" cy="70186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1"/>
          <p:cNvSpPr txBox="1"/>
          <p:nvPr>
            <p:ph type="title"/>
          </p:nvPr>
        </p:nvSpPr>
        <p:spPr>
          <a:xfrm>
            <a:off x="269241" y="289957"/>
            <a:ext cx="11655840" cy="89953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4400">
                <a:solidFill>
                  <a:srgbClr val="0078D7"/>
                </a:solidFill>
              </a:rPr>
              <a:t>Interação entre gráficos</a:t>
            </a:r>
            <a:endParaRPr>
              <a:solidFill>
                <a:srgbClr val="0078D7"/>
              </a:solidFill>
            </a:endParaRPr>
          </a:p>
        </p:txBody>
      </p:sp>
      <p:sp>
        <p:nvSpPr>
          <p:cNvPr id="247" name="Google Shape;247;p21"/>
          <p:cNvSpPr/>
          <p:nvPr/>
        </p:nvSpPr>
        <p:spPr>
          <a:xfrm>
            <a:off x="11141909" y="289957"/>
            <a:ext cx="660386" cy="510193"/>
          </a:xfrm>
          <a:custGeom>
            <a:rect b="b" l="l" r="r" t="t"/>
            <a:pathLst>
              <a:path extrusionOk="0" h="3299460" w="435102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75" u="none" cap="none" strike="noStrike">
              <a:solidFill>
                <a:srgbClr val="FFFFFF"/>
              </a:solidFill>
              <a:latin typeface="Arial"/>
              <a:ea typeface="Arial"/>
              <a:cs typeface="Arial"/>
              <a:sym typeface="Arial"/>
            </a:endParaRPr>
          </a:p>
        </p:txBody>
      </p:sp>
      <p:pic>
        <p:nvPicPr>
          <p:cNvPr id="248" name="Google Shape;248;p21"/>
          <p:cNvPicPr preferRelativeResize="0"/>
          <p:nvPr/>
        </p:nvPicPr>
        <p:blipFill rotWithShape="1">
          <a:blip r:embed="rId3">
            <a:alphaModFix/>
          </a:blip>
          <a:srcRect b="0" l="0" r="0" t="0"/>
          <a:stretch/>
        </p:blipFill>
        <p:spPr>
          <a:xfrm>
            <a:off x="2048054" y="1660836"/>
            <a:ext cx="8012598" cy="450575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2"/>
          <p:cNvSpPr txBox="1"/>
          <p:nvPr>
            <p:ph type="title"/>
          </p:nvPr>
        </p:nvSpPr>
        <p:spPr>
          <a:xfrm>
            <a:off x="269241" y="289957"/>
            <a:ext cx="11655840" cy="89953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4400"/>
              <a:t>Tabelas</a:t>
            </a:r>
            <a:endParaRPr>
              <a:solidFill>
                <a:srgbClr val="0078D7"/>
              </a:solidFill>
            </a:endParaRPr>
          </a:p>
        </p:txBody>
      </p:sp>
      <p:pic>
        <p:nvPicPr>
          <p:cNvPr descr="See the source image" id="255" name="Google Shape;255;p22"/>
          <p:cNvPicPr preferRelativeResize="0"/>
          <p:nvPr/>
        </p:nvPicPr>
        <p:blipFill rotWithShape="1">
          <a:blip r:embed="rId3">
            <a:alphaModFix/>
          </a:blip>
          <a:srcRect b="0" l="0" r="0" t="0"/>
          <a:stretch/>
        </p:blipFill>
        <p:spPr>
          <a:xfrm>
            <a:off x="71191" y="1126354"/>
            <a:ext cx="7855145" cy="4222366"/>
          </a:xfrm>
          <a:prstGeom prst="rect">
            <a:avLst/>
          </a:prstGeom>
          <a:noFill/>
          <a:ln>
            <a:noFill/>
          </a:ln>
        </p:spPr>
      </p:pic>
      <p:pic>
        <p:nvPicPr>
          <p:cNvPr descr="A screenshot of a computer&#10;&#10;Description automatically generated" id="256" name="Google Shape;256;p22"/>
          <p:cNvPicPr preferRelativeResize="0"/>
          <p:nvPr/>
        </p:nvPicPr>
        <p:blipFill rotWithShape="1">
          <a:blip r:embed="rId4">
            <a:alphaModFix/>
          </a:blip>
          <a:srcRect b="0" l="0" r="0" t="0"/>
          <a:stretch/>
        </p:blipFill>
        <p:spPr>
          <a:xfrm>
            <a:off x="4623688" y="2556366"/>
            <a:ext cx="7646488" cy="43011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1" name="Shape 261"/>
        <p:cNvGrpSpPr/>
        <p:nvPr/>
      </p:nvGrpSpPr>
      <p:grpSpPr>
        <a:xfrm>
          <a:off x="0" y="0"/>
          <a:ext cx="0" cy="0"/>
          <a:chOff x="0" y="0"/>
          <a:chExt cx="0" cy="0"/>
        </a:xfrm>
      </p:grpSpPr>
      <p:sp>
        <p:nvSpPr>
          <p:cNvPr id="262" name="Google Shape;262;p23"/>
          <p:cNvSpPr txBox="1"/>
          <p:nvPr>
            <p:ph type="title"/>
          </p:nvPr>
        </p:nvSpPr>
        <p:spPr>
          <a:xfrm>
            <a:off x="269241" y="286026"/>
            <a:ext cx="11655840" cy="89953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a:solidFill>
                  <a:srgbClr val="0078D7"/>
                </a:solidFill>
              </a:rPr>
              <a:t>Gráfico de Área</a:t>
            </a:r>
            <a:endParaRPr>
              <a:solidFill>
                <a:srgbClr val="0078D7"/>
              </a:solidFill>
            </a:endParaRPr>
          </a:p>
        </p:txBody>
      </p:sp>
      <p:sp>
        <p:nvSpPr>
          <p:cNvPr id="263" name="Google Shape;263;p23"/>
          <p:cNvSpPr/>
          <p:nvPr/>
        </p:nvSpPr>
        <p:spPr>
          <a:xfrm>
            <a:off x="11141909" y="289957"/>
            <a:ext cx="660386" cy="510193"/>
          </a:xfrm>
          <a:custGeom>
            <a:rect b="b" l="l" r="r" t="t"/>
            <a:pathLst>
              <a:path extrusionOk="0" h="3299460" w="435102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75" u="none" cap="none" strike="noStrike">
              <a:solidFill>
                <a:srgbClr val="FFFFFF"/>
              </a:solidFill>
              <a:latin typeface="Arial"/>
              <a:ea typeface="Arial"/>
              <a:cs typeface="Arial"/>
              <a:sym typeface="Arial"/>
            </a:endParaRPr>
          </a:p>
        </p:txBody>
      </p:sp>
      <p:pic>
        <p:nvPicPr>
          <p:cNvPr descr="A screenshot of a computer&#10;&#10;Description automatically generated" id="264" name="Google Shape;264;p23"/>
          <p:cNvPicPr preferRelativeResize="0"/>
          <p:nvPr/>
        </p:nvPicPr>
        <p:blipFill rotWithShape="1">
          <a:blip r:embed="rId3">
            <a:alphaModFix/>
          </a:blip>
          <a:srcRect b="0" l="0" r="0" t="0"/>
          <a:stretch/>
        </p:blipFill>
        <p:spPr>
          <a:xfrm>
            <a:off x="337799" y="1022327"/>
            <a:ext cx="5520417" cy="4543054"/>
          </a:xfrm>
          <a:prstGeom prst="rect">
            <a:avLst/>
          </a:prstGeom>
          <a:noFill/>
          <a:ln>
            <a:noFill/>
          </a:ln>
        </p:spPr>
      </p:pic>
      <p:pic>
        <p:nvPicPr>
          <p:cNvPr descr="A screenshot of a computer&#10;&#10;Description automatically generated" id="265" name="Google Shape;265;p23"/>
          <p:cNvPicPr preferRelativeResize="0"/>
          <p:nvPr/>
        </p:nvPicPr>
        <p:blipFill rotWithShape="1">
          <a:blip r:embed="rId4">
            <a:alphaModFix/>
          </a:blip>
          <a:srcRect b="0" l="0" r="0" t="0"/>
          <a:stretch/>
        </p:blipFill>
        <p:spPr>
          <a:xfrm>
            <a:off x="5948916" y="1935941"/>
            <a:ext cx="5976165" cy="48182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269241" y="289957"/>
            <a:ext cx="11655840" cy="89953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4400">
                <a:solidFill>
                  <a:srgbClr val="0078D7"/>
                </a:solidFill>
              </a:rPr>
              <a:t>Waterfall</a:t>
            </a:r>
            <a:endParaRPr>
              <a:solidFill>
                <a:srgbClr val="0078D7"/>
              </a:solidFill>
            </a:endParaRPr>
          </a:p>
        </p:txBody>
      </p:sp>
      <p:sp>
        <p:nvSpPr>
          <p:cNvPr id="272" name="Google Shape;272;p24"/>
          <p:cNvSpPr/>
          <p:nvPr/>
        </p:nvSpPr>
        <p:spPr>
          <a:xfrm>
            <a:off x="11141909" y="289957"/>
            <a:ext cx="660386" cy="510193"/>
          </a:xfrm>
          <a:custGeom>
            <a:rect b="b" l="l" r="r" t="t"/>
            <a:pathLst>
              <a:path extrusionOk="0" h="3299460" w="435102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75" u="none" cap="none" strike="noStrike">
              <a:solidFill>
                <a:srgbClr val="FFFFFF"/>
              </a:solidFill>
              <a:latin typeface="Arial"/>
              <a:ea typeface="Arial"/>
              <a:cs typeface="Arial"/>
              <a:sym typeface="Arial"/>
            </a:endParaRPr>
          </a:p>
        </p:txBody>
      </p:sp>
      <p:pic>
        <p:nvPicPr>
          <p:cNvPr descr="A screenshot of a computer&#10;&#10;Description automatically generated" id="273" name="Google Shape;273;p24"/>
          <p:cNvPicPr preferRelativeResize="0"/>
          <p:nvPr/>
        </p:nvPicPr>
        <p:blipFill rotWithShape="1">
          <a:blip r:embed="rId3">
            <a:alphaModFix/>
          </a:blip>
          <a:srcRect b="0" l="0" r="0" t="0"/>
          <a:stretch/>
        </p:blipFill>
        <p:spPr>
          <a:xfrm>
            <a:off x="5875824" y="1001183"/>
            <a:ext cx="5976165" cy="4855634"/>
          </a:xfrm>
          <a:prstGeom prst="rect">
            <a:avLst/>
          </a:prstGeom>
          <a:noFill/>
          <a:ln>
            <a:noFill/>
          </a:ln>
        </p:spPr>
      </p:pic>
      <p:pic>
        <p:nvPicPr>
          <p:cNvPr descr="A screenshot of a cell phone&#10;&#10;Description automatically generated" id="274" name="Google Shape;274;p24"/>
          <p:cNvPicPr preferRelativeResize="0"/>
          <p:nvPr/>
        </p:nvPicPr>
        <p:blipFill rotWithShape="1">
          <a:blip r:embed="rId4">
            <a:alphaModFix/>
          </a:blip>
          <a:srcRect b="0" l="0" r="0" t="0"/>
          <a:stretch/>
        </p:blipFill>
        <p:spPr>
          <a:xfrm>
            <a:off x="127896" y="1555312"/>
            <a:ext cx="5622115" cy="40064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269241" y="289957"/>
            <a:ext cx="11655840" cy="89953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4400">
                <a:solidFill>
                  <a:srgbClr val="0078D7"/>
                </a:solidFill>
              </a:rPr>
              <a:t>Geo Map, Tree Map, Pie Chart</a:t>
            </a:r>
            <a:endParaRPr>
              <a:solidFill>
                <a:srgbClr val="0078D7"/>
              </a:solidFill>
            </a:endParaRPr>
          </a:p>
        </p:txBody>
      </p:sp>
      <p:sp>
        <p:nvSpPr>
          <p:cNvPr id="281" name="Google Shape;281;p25"/>
          <p:cNvSpPr/>
          <p:nvPr/>
        </p:nvSpPr>
        <p:spPr>
          <a:xfrm>
            <a:off x="11141909" y="289957"/>
            <a:ext cx="660386" cy="510193"/>
          </a:xfrm>
          <a:custGeom>
            <a:rect b="b" l="l" r="r" t="t"/>
            <a:pathLst>
              <a:path extrusionOk="0" h="3299460" w="435102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75" u="none" cap="none" strike="noStrike">
              <a:solidFill>
                <a:srgbClr val="FFFFFF"/>
              </a:solidFill>
              <a:latin typeface="Arial"/>
              <a:ea typeface="Arial"/>
              <a:cs typeface="Arial"/>
              <a:sym typeface="Arial"/>
            </a:endParaRPr>
          </a:p>
        </p:txBody>
      </p:sp>
      <p:pic>
        <p:nvPicPr>
          <p:cNvPr descr="A screenshot of a cell phone&#10;&#10;Description automatically generated" id="282" name="Google Shape;282;p25"/>
          <p:cNvPicPr preferRelativeResize="0"/>
          <p:nvPr/>
        </p:nvPicPr>
        <p:blipFill rotWithShape="1">
          <a:blip r:embed="rId3">
            <a:alphaModFix/>
          </a:blip>
          <a:srcRect b="0" l="0" r="0" t="0"/>
          <a:stretch/>
        </p:blipFill>
        <p:spPr>
          <a:xfrm>
            <a:off x="174209" y="1712408"/>
            <a:ext cx="5396561" cy="4434991"/>
          </a:xfrm>
          <a:prstGeom prst="rect">
            <a:avLst/>
          </a:prstGeom>
          <a:noFill/>
          <a:ln>
            <a:noFill/>
          </a:ln>
        </p:spPr>
      </p:pic>
      <p:pic>
        <p:nvPicPr>
          <p:cNvPr descr="A screenshot of a computer&#10;&#10;Description automatically generated" id="283" name="Google Shape;283;p25"/>
          <p:cNvPicPr preferRelativeResize="0"/>
          <p:nvPr/>
        </p:nvPicPr>
        <p:blipFill rotWithShape="1">
          <a:blip r:embed="rId4">
            <a:alphaModFix/>
          </a:blip>
          <a:srcRect b="9977" l="0" r="0" t="0"/>
          <a:stretch/>
        </p:blipFill>
        <p:spPr>
          <a:xfrm>
            <a:off x="5570767" y="1621982"/>
            <a:ext cx="9767610" cy="49460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6"/>
          <p:cNvSpPr txBox="1"/>
          <p:nvPr>
            <p:ph type="title"/>
          </p:nvPr>
        </p:nvSpPr>
        <p:spPr>
          <a:xfrm>
            <a:off x="269241" y="289957"/>
            <a:ext cx="11655840" cy="89953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4400">
                <a:solidFill>
                  <a:srgbClr val="0078D7"/>
                </a:solidFill>
              </a:rPr>
              <a:t>Gantt Chart</a:t>
            </a:r>
            <a:endParaRPr>
              <a:solidFill>
                <a:srgbClr val="0078D7"/>
              </a:solidFill>
            </a:endParaRPr>
          </a:p>
        </p:txBody>
      </p:sp>
      <p:sp>
        <p:nvSpPr>
          <p:cNvPr id="290" name="Google Shape;290;p26"/>
          <p:cNvSpPr/>
          <p:nvPr/>
        </p:nvSpPr>
        <p:spPr>
          <a:xfrm>
            <a:off x="11141909" y="289957"/>
            <a:ext cx="660386" cy="510193"/>
          </a:xfrm>
          <a:custGeom>
            <a:rect b="b" l="l" r="r" t="t"/>
            <a:pathLst>
              <a:path extrusionOk="0" h="3299460" w="435102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75" u="none" cap="none" strike="noStrike">
              <a:solidFill>
                <a:srgbClr val="FFFFFF"/>
              </a:solidFill>
              <a:latin typeface="Arial"/>
              <a:ea typeface="Arial"/>
              <a:cs typeface="Arial"/>
              <a:sym typeface="Arial"/>
            </a:endParaRPr>
          </a:p>
        </p:txBody>
      </p:sp>
      <p:pic>
        <p:nvPicPr>
          <p:cNvPr descr="A screenshot of a cell phone&#10;&#10;Description automatically generated" id="291" name="Google Shape;291;p26"/>
          <p:cNvPicPr preferRelativeResize="0"/>
          <p:nvPr/>
        </p:nvPicPr>
        <p:blipFill rotWithShape="1">
          <a:blip r:embed="rId3">
            <a:alphaModFix/>
          </a:blip>
          <a:srcRect b="0" l="0" r="0" t="0"/>
          <a:stretch/>
        </p:blipFill>
        <p:spPr>
          <a:xfrm>
            <a:off x="1956178" y="1117166"/>
            <a:ext cx="9300244" cy="523343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7"/>
          <p:cNvSpPr txBox="1"/>
          <p:nvPr>
            <p:ph type="title"/>
          </p:nvPr>
        </p:nvSpPr>
        <p:spPr>
          <a:xfrm>
            <a:off x="269241" y="289957"/>
            <a:ext cx="11655840" cy="89953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4400">
                <a:solidFill>
                  <a:srgbClr val="0078D7"/>
                </a:solidFill>
              </a:rPr>
              <a:t>Dot Plot</a:t>
            </a:r>
            <a:endParaRPr>
              <a:solidFill>
                <a:srgbClr val="0078D7"/>
              </a:solidFill>
            </a:endParaRPr>
          </a:p>
        </p:txBody>
      </p:sp>
      <p:sp>
        <p:nvSpPr>
          <p:cNvPr id="298" name="Google Shape;298;p27"/>
          <p:cNvSpPr/>
          <p:nvPr/>
        </p:nvSpPr>
        <p:spPr>
          <a:xfrm>
            <a:off x="11141909" y="289957"/>
            <a:ext cx="660386" cy="510193"/>
          </a:xfrm>
          <a:custGeom>
            <a:rect b="b" l="l" r="r" t="t"/>
            <a:pathLst>
              <a:path extrusionOk="0" h="3299460" w="435102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75" u="none" cap="none" strike="noStrike">
              <a:solidFill>
                <a:srgbClr val="FFFFFF"/>
              </a:solidFill>
              <a:latin typeface="Arial"/>
              <a:ea typeface="Arial"/>
              <a:cs typeface="Arial"/>
              <a:sym typeface="Arial"/>
            </a:endParaRPr>
          </a:p>
        </p:txBody>
      </p:sp>
      <p:pic>
        <p:nvPicPr>
          <p:cNvPr descr="A screenshot of a cell phone&#10;&#10;Description automatically generated" id="299" name="Google Shape;299;p27"/>
          <p:cNvPicPr preferRelativeResize="0"/>
          <p:nvPr/>
        </p:nvPicPr>
        <p:blipFill rotWithShape="1">
          <a:blip r:embed="rId3">
            <a:alphaModFix/>
          </a:blip>
          <a:srcRect b="0" l="0" r="0" t="0"/>
          <a:stretch/>
        </p:blipFill>
        <p:spPr>
          <a:xfrm>
            <a:off x="5193677" y="1720189"/>
            <a:ext cx="6648484" cy="4911661"/>
          </a:xfrm>
          <a:prstGeom prst="rect">
            <a:avLst/>
          </a:prstGeom>
          <a:noFill/>
          <a:ln>
            <a:noFill/>
          </a:ln>
        </p:spPr>
      </p:pic>
      <p:pic>
        <p:nvPicPr>
          <p:cNvPr descr="A screenshot of a cell phone&#10;&#10;Description automatically generated" id="300" name="Google Shape;300;p27"/>
          <p:cNvPicPr preferRelativeResize="0"/>
          <p:nvPr/>
        </p:nvPicPr>
        <p:blipFill rotWithShape="1">
          <a:blip r:embed="rId4">
            <a:alphaModFix/>
          </a:blip>
          <a:srcRect b="0" l="0" r="0" t="0"/>
          <a:stretch/>
        </p:blipFill>
        <p:spPr>
          <a:xfrm>
            <a:off x="905437" y="3473721"/>
            <a:ext cx="3744441" cy="240914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8"/>
          <p:cNvSpPr txBox="1"/>
          <p:nvPr>
            <p:ph type="title"/>
          </p:nvPr>
        </p:nvSpPr>
        <p:spPr>
          <a:xfrm>
            <a:off x="269241" y="286025"/>
            <a:ext cx="11655840" cy="89953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4400">
                <a:solidFill>
                  <a:srgbClr val="0078D7"/>
                </a:solidFill>
              </a:rPr>
              <a:t>Scatter Plot</a:t>
            </a:r>
            <a:endParaRPr>
              <a:solidFill>
                <a:srgbClr val="0078D7"/>
              </a:solidFill>
            </a:endParaRPr>
          </a:p>
        </p:txBody>
      </p:sp>
      <p:sp>
        <p:nvSpPr>
          <p:cNvPr id="307" name="Google Shape;307;p28"/>
          <p:cNvSpPr/>
          <p:nvPr/>
        </p:nvSpPr>
        <p:spPr>
          <a:xfrm>
            <a:off x="11141909" y="289957"/>
            <a:ext cx="660386" cy="510193"/>
          </a:xfrm>
          <a:custGeom>
            <a:rect b="b" l="l" r="r" t="t"/>
            <a:pathLst>
              <a:path extrusionOk="0" h="3299460" w="435102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75" u="none" cap="none" strike="noStrike">
              <a:solidFill>
                <a:srgbClr val="FFFFFF"/>
              </a:solidFill>
              <a:latin typeface="Arial"/>
              <a:ea typeface="Arial"/>
              <a:cs typeface="Arial"/>
              <a:sym typeface="Arial"/>
            </a:endParaRPr>
          </a:p>
        </p:txBody>
      </p:sp>
      <p:pic>
        <p:nvPicPr>
          <p:cNvPr id="308" name="Google Shape;308;p28"/>
          <p:cNvPicPr preferRelativeResize="0"/>
          <p:nvPr/>
        </p:nvPicPr>
        <p:blipFill rotWithShape="1">
          <a:blip r:embed="rId3">
            <a:alphaModFix/>
          </a:blip>
          <a:srcRect b="1294" l="990" r="4746" t="4804"/>
          <a:stretch/>
        </p:blipFill>
        <p:spPr>
          <a:xfrm>
            <a:off x="8046431" y="1699829"/>
            <a:ext cx="4011785" cy="4170105"/>
          </a:xfrm>
          <a:prstGeom prst="rect">
            <a:avLst/>
          </a:prstGeom>
          <a:noFill/>
          <a:ln>
            <a:noFill/>
          </a:ln>
        </p:spPr>
      </p:pic>
      <p:pic>
        <p:nvPicPr>
          <p:cNvPr descr="https://powerbicdn.azureedge.net/mediahandler/blog/legacymedia/3426.1.png" id="309" name="Google Shape;309;p28"/>
          <p:cNvPicPr preferRelativeResize="0"/>
          <p:nvPr/>
        </p:nvPicPr>
        <p:blipFill rotWithShape="1">
          <a:blip r:embed="rId4">
            <a:alphaModFix/>
          </a:blip>
          <a:srcRect b="0" l="0" r="0" t="0"/>
          <a:stretch/>
        </p:blipFill>
        <p:spPr>
          <a:xfrm>
            <a:off x="42685" y="1581459"/>
            <a:ext cx="7888794" cy="42404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75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9"/>
          <p:cNvSpPr txBox="1"/>
          <p:nvPr>
            <p:ph type="title"/>
          </p:nvPr>
        </p:nvSpPr>
        <p:spPr>
          <a:xfrm>
            <a:off x="269241" y="289957"/>
            <a:ext cx="11655840" cy="89953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4400">
                <a:solidFill>
                  <a:srgbClr val="0078D7"/>
                </a:solidFill>
              </a:rPr>
              <a:t>Box Plot and Whisker Chart</a:t>
            </a:r>
            <a:endParaRPr>
              <a:solidFill>
                <a:srgbClr val="0078D7"/>
              </a:solidFill>
            </a:endParaRPr>
          </a:p>
        </p:txBody>
      </p:sp>
      <p:sp>
        <p:nvSpPr>
          <p:cNvPr id="316" name="Google Shape;316;p29"/>
          <p:cNvSpPr/>
          <p:nvPr/>
        </p:nvSpPr>
        <p:spPr>
          <a:xfrm>
            <a:off x="11141909" y="289957"/>
            <a:ext cx="660386" cy="510193"/>
          </a:xfrm>
          <a:custGeom>
            <a:rect b="b" l="l" r="r" t="t"/>
            <a:pathLst>
              <a:path extrusionOk="0" h="3299460" w="435102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75" u="none" cap="none" strike="noStrike">
              <a:solidFill>
                <a:srgbClr val="FFFFFF"/>
              </a:solidFill>
              <a:latin typeface="Arial"/>
              <a:ea typeface="Arial"/>
              <a:cs typeface="Arial"/>
              <a:sym typeface="Arial"/>
            </a:endParaRPr>
          </a:p>
        </p:txBody>
      </p:sp>
      <p:sp>
        <p:nvSpPr>
          <p:cNvPr id="317" name="Google Shape;317;p29"/>
          <p:cNvSpPr/>
          <p:nvPr/>
        </p:nvSpPr>
        <p:spPr>
          <a:xfrm>
            <a:off x="10176271" y="5579801"/>
            <a:ext cx="1748810" cy="2718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176" u="none" cap="none" strike="noStrike">
                <a:solidFill>
                  <a:srgbClr val="000000"/>
                </a:solidFill>
                <a:latin typeface="Arial"/>
                <a:ea typeface="Arial"/>
                <a:cs typeface="Arial"/>
                <a:sym typeface="Arial"/>
              </a:rPr>
              <a:t>MPG = Miles per gallon</a:t>
            </a:r>
            <a:endParaRPr/>
          </a:p>
        </p:txBody>
      </p:sp>
      <p:sp>
        <p:nvSpPr>
          <p:cNvPr id="318" name="Google Shape;318;p29"/>
          <p:cNvSpPr/>
          <p:nvPr/>
        </p:nvSpPr>
        <p:spPr>
          <a:xfrm>
            <a:off x="5553264" y="6526508"/>
            <a:ext cx="6094444" cy="2262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82" u="none" cap="none" strike="noStrike">
                <a:solidFill>
                  <a:srgbClr val="000000"/>
                </a:solidFill>
                <a:latin typeface="Arial"/>
                <a:ea typeface="Arial"/>
                <a:cs typeface="Arial"/>
                <a:sym typeface="Arial"/>
              </a:rPr>
              <a:t>https://devinknightsql.com/2017/01/24/power-bi-custom-visuals-class-module-35-box-and-whiskers-jan-pieter/</a:t>
            </a:r>
            <a:endParaRPr/>
          </a:p>
        </p:txBody>
      </p:sp>
      <p:pic>
        <p:nvPicPr>
          <p:cNvPr id="319" name="Google Shape;319;p29"/>
          <p:cNvPicPr preferRelativeResize="0"/>
          <p:nvPr/>
        </p:nvPicPr>
        <p:blipFill rotWithShape="1">
          <a:blip r:embed="rId3">
            <a:alphaModFix/>
          </a:blip>
          <a:srcRect b="0" l="0" r="0" t="0"/>
          <a:stretch/>
        </p:blipFill>
        <p:spPr>
          <a:xfrm>
            <a:off x="1506723" y="1580800"/>
            <a:ext cx="4377921" cy="1087009"/>
          </a:xfrm>
          <a:prstGeom prst="rect">
            <a:avLst/>
          </a:prstGeom>
          <a:noFill/>
          <a:ln>
            <a:noFill/>
          </a:ln>
        </p:spPr>
      </p:pic>
      <p:pic>
        <p:nvPicPr>
          <p:cNvPr id="320" name="Google Shape;320;p29"/>
          <p:cNvPicPr preferRelativeResize="0"/>
          <p:nvPr/>
        </p:nvPicPr>
        <p:blipFill rotWithShape="1">
          <a:blip r:embed="rId4">
            <a:alphaModFix/>
          </a:blip>
          <a:srcRect b="0" l="0" r="0" t="0"/>
          <a:stretch/>
        </p:blipFill>
        <p:spPr>
          <a:xfrm>
            <a:off x="1750042" y="3107140"/>
            <a:ext cx="4491813" cy="1983481"/>
          </a:xfrm>
          <a:prstGeom prst="rect">
            <a:avLst/>
          </a:prstGeom>
          <a:noFill/>
          <a:ln>
            <a:noFill/>
          </a:ln>
        </p:spPr>
      </p:pic>
      <p:pic>
        <p:nvPicPr>
          <p:cNvPr id="321" name="Google Shape;321;p29"/>
          <p:cNvPicPr preferRelativeResize="0"/>
          <p:nvPr/>
        </p:nvPicPr>
        <p:blipFill rotWithShape="1">
          <a:blip r:embed="rId5">
            <a:alphaModFix/>
          </a:blip>
          <a:srcRect b="0" l="0" r="0" t="0"/>
          <a:stretch/>
        </p:blipFill>
        <p:spPr>
          <a:xfrm>
            <a:off x="7267629" y="272882"/>
            <a:ext cx="4612883" cy="52898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0"/>
          <p:cNvSpPr txBox="1"/>
          <p:nvPr/>
        </p:nvSpPr>
        <p:spPr>
          <a:xfrm>
            <a:off x="568000" y="745767"/>
            <a:ext cx="11360700"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3700"/>
              <a:buFont typeface="Arial"/>
              <a:buNone/>
            </a:pPr>
            <a:r>
              <a:rPr b="0" i="0" lang="en-US" sz="4400" u="none" cap="none" strike="noStrike">
                <a:solidFill>
                  <a:schemeClr val="dk1"/>
                </a:solidFill>
                <a:latin typeface="Arial"/>
                <a:ea typeface="Arial"/>
                <a:cs typeface="Arial"/>
                <a:sym typeface="Arial"/>
              </a:rPr>
              <a:t>Vamos praticar?</a:t>
            </a:r>
            <a:endParaRPr b="0" i="0" sz="3700" u="none" cap="none" strike="noStrike">
              <a:solidFill>
                <a:srgbClr val="0078D7"/>
              </a:solidFill>
              <a:latin typeface="Arial"/>
              <a:ea typeface="Arial"/>
              <a:cs typeface="Arial"/>
              <a:sym typeface="Arial"/>
            </a:endParaRPr>
          </a:p>
        </p:txBody>
      </p:sp>
      <p:pic>
        <p:nvPicPr>
          <p:cNvPr id="327" name="Google Shape;327;p30"/>
          <p:cNvPicPr preferRelativeResize="0"/>
          <p:nvPr/>
        </p:nvPicPr>
        <p:blipFill rotWithShape="1">
          <a:blip r:embed="rId3">
            <a:alphaModFix/>
          </a:blip>
          <a:srcRect b="0" l="0" r="0" t="0"/>
          <a:stretch/>
        </p:blipFill>
        <p:spPr>
          <a:xfrm>
            <a:off x="3627259" y="2412103"/>
            <a:ext cx="7793014" cy="3924119"/>
          </a:xfrm>
          <a:prstGeom prst="rect">
            <a:avLst/>
          </a:prstGeom>
          <a:noFill/>
          <a:ln>
            <a:noFill/>
          </a:ln>
        </p:spPr>
      </p:pic>
      <p:sp>
        <p:nvSpPr>
          <p:cNvPr id="328" name="Google Shape;328;p30"/>
          <p:cNvSpPr/>
          <p:nvPr/>
        </p:nvSpPr>
        <p:spPr>
          <a:xfrm>
            <a:off x="582501" y="1919379"/>
            <a:ext cx="6096000" cy="116955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AutoNum type="arabicParenR"/>
            </a:pPr>
            <a:r>
              <a:rPr b="0" i="0" lang="en-US" sz="1400" u="none" cap="none" strike="noStrike">
                <a:solidFill>
                  <a:srgbClr val="000000"/>
                </a:solidFill>
                <a:latin typeface="Arial"/>
                <a:ea typeface="Arial"/>
                <a:cs typeface="Arial"/>
                <a:sym typeface="Arial"/>
              </a:rPr>
              <a:t>Adicione gráfico com valor de Vendas por Fabricante.</a:t>
            </a:r>
            <a:endParaRPr/>
          </a:p>
          <a:p>
            <a:pPr indent="-342900" lvl="0" marL="342900" marR="0" rtl="0" algn="l">
              <a:lnSpc>
                <a:spcPct val="100000"/>
              </a:lnSpc>
              <a:spcBef>
                <a:spcPts val="0"/>
              </a:spcBef>
              <a:spcAft>
                <a:spcPts val="0"/>
              </a:spcAft>
              <a:buClr>
                <a:srgbClr val="000000"/>
              </a:buClr>
              <a:buSzPts val="1400"/>
              <a:buFont typeface="Arial"/>
              <a:buAutoNum type="arabicParenR"/>
            </a:pPr>
            <a:r>
              <a:rPr b="0" i="0" lang="en-US" sz="1400" u="none" cap="none" strike="noStrike">
                <a:solidFill>
                  <a:srgbClr val="000000"/>
                </a:solidFill>
                <a:latin typeface="Arial"/>
                <a:ea typeface="Arial"/>
                <a:cs typeface="Arial"/>
                <a:sym typeface="Arial"/>
              </a:rPr>
              <a:t>Verifique o relacionamento entre a consulta de Geografia (Geography) e Vendas (sales).</a:t>
            </a: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1" name="Shape 111"/>
        <p:cNvGrpSpPr/>
        <p:nvPr/>
      </p:nvGrpSpPr>
      <p:grpSpPr>
        <a:xfrm>
          <a:off x="0" y="0"/>
          <a:ext cx="0" cy="0"/>
          <a:chOff x="0" y="0"/>
          <a:chExt cx="0" cy="0"/>
        </a:xfrm>
      </p:grpSpPr>
      <p:sp>
        <p:nvSpPr>
          <p:cNvPr id="112" name="Google Shape;112;p3"/>
          <p:cNvSpPr txBox="1"/>
          <p:nvPr/>
        </p:nvSpPr>
        <p:spPr>
          <a:xfrm>
            <a:off x="787774" y="1324921"/>
            <a:ext cx="5827200" cy="11430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5600"/>
              <a:buFont typeface="Arial"/>
              <a:buNone/>
            </a:pPr>
            <a:r>
              <a:rPr b="1" i="0" lang="en-US" sz="5600" u="none" cap="none" strike="noStrike">
                <a:solidFill>
                  <a:srgbClr val="1C1E20"/>
                </a:solidFill>
                <a:latin typeface="Work Sans"/>
                <a:ea typeface="Work Sans"/>
                <a:cs typeface="Work Sans"/>
                <a:sym typeface="Work Sans"/>
              </a:rPr>
              <a:t>Camila Ribeiro</a:t>
            </a:r>
            <a:endParaRPr b="0" i="0" sz="1400" u="none" cap="none" strike="noStrike">
              <a:solidFill>
                <a:srgbClr val="1C1E20"/>
              </a:solidFill>
              <a:latin typeface="Work Sans"/>
              <a:ea typeface="Work Sans"/>
              <a:cs typeface="Work Sans"/>
              <a:sym typeface="Work Sans"/>
            </a:endParaRPr>
          </a:p>
        </p:txBody>
      </p:sp>
      <p:sp>
        <p:nvSpPr>
          <p:cNvPr id="113" name="Google Shape;113;p3"/>
          <p:cNvSpPr txBox="1"/>
          <p:nvPr/>
        </p:nvSpPr>
        <p:spPr>
          <a:xfrm>
            <a:off x="787774" y="2721655"/>
            <a:ext cx="6097500" cy="23553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FFFF00"/>
              </a:buClr>
              <a:buSzPts val="2400"/>
              <a:buFont typeface="Work Sans SemiBold"/>
              <a:buNone/>
            </a:pPr>
            <a:r>
              <a:rPr b="0" i="0" lang="en-US" sz="2400" u="none" cap="none" strike="noStrike">
                <a:solidFill>
                  <a:schemeClr val="dk2"/>
                </a:solidFill>
                <a:latin typeface="Work Sans SemiBold"/>
                <a:ea typeface="Work Sans SemiBold"/>
                <a:cs typeface="Work Sans SemiBold"/>
                <a:sym typeface="Work Sans SemiBold"/>
              </a:rPr>
              <a:t>Consultora de Data &amp; AI </a:t>
            </a:r>
            <a:endParaRPr b="0" i="0" sz="2400" u="none" cap="none" strike="noStrike">
              <a:solidFill>
                <a:schemeClr val="dk2"/>
              </a:solidFill>
              <a:latin typeface="Work Sans SemiBold"/>
              <a:ea typeface="Work Sans SemiBold"/>
              <a:cs typeface="Work Sans SemiBold"/>
              <a:sym typeface="Work Sans SemiBold"/>
            </a:endParaRPr>
          </a:p>
          <a:p>
            <a:pPr indent="0" lvl="0" marL="0" marR="0" rtl="0" algn="l">
              <a:lnSpc>
                <a:spcPct val="100000"/>
              </a:lnSpc>
              <a:spcBef>
                <a:spcPts val="0"/>
              </a:spcBef>
              <a:spcAft>
                <a:spcPts val="0"/>
              </a:spcAft>
              <a:buClr>
                <a:srgbClr val="FFFF00"/>
              </a:buClr>
              <a:buSzPts val="2400"/>
              <a:buFont typeface="Work Sans SemiBold"/>
              <a:buNone/>
            </a:pPr>
            <a:r>
              <a:t/>
            </a:r>
            <a:endParaRPr b="0" i="0" sz="2400" u="none" cap="none" strike="noStrike">
              <a:solidFill>
                <a:schemeClr val="dk2"/>
              </a:solidFill>
              <a:latin typeface="Work Sans SemiBold"/>
              <a:ea typeface="Work Sans SemiBold"/>
              <a:cs typeface="Work Sans SemiBold"/>
              <a:sym typeface="Work Sans SemiBold"/>
            </a:endParaRPr>
          </a:p>
          <a:p>
            <a:pPr indent="0" lvl="0" marL="0" marR="0" rtl="0" algn="l">
              <a:lnSpc>
                <a:spcPct val="100000"/>
              </a:lnSpc>
              <a:spcBef>
                <a:spcPts val="0"/>
              </a:spcBef>
              <a:spcAft>
                <a:spcPts val="0"/>
              </a:spcAft>
              <a:buClr>
                <a:srgbClr val="FFFF00"/>
              </a:buClr>
              <a:buSzPts val="2400"/>
              <a:buFont typeface="Work Sans SemiBold"/>
              <a:buNone/>
            </a:pPr>
            <a:r>
              <a:rPr b="0" i="0" lang="en-US" sz="2400" u="none" cap="none" strike="noStrike">
                <a:solidFill>
                  <a:schemeClr val="dk2"/>
                </a:solidFill>
                <a:latin typeface="Work Sans SemiBold"/>
                <a:ea typeface="Work Sans SemiBold"/>
                <a:cs typeface="Work Sans SemiBold"/>
                <a:sym typeface="Work Sans SemiBold"/>
              </a:rPr>
              <a:t>     </a:t>
            </a:r>
            <a:endParaRPr/>
          </a:p>
          <a:p>
            <a:pPr indent="0" lvl="0" marL="0" marR="0" rtl="0" algn="l">
              <a:lnSpc>
                <a:spcPct val="100000"/>
              </a:lnSpc>
              <a:spcBef>
                <a:spcPts val="0"/>
              </a:spcBef>
              <a:spcAft>
                <a:spcPts val="0"/>
              </a:spcAft>
              <a:buClr>
                <a:srgbClr val="FFFF00"/>
              </a:buClr>
              <a:buSzPts val="2400"/>
              <a:buFont typeface="Work Sans SemiBold"/>
              <a:buNone/>
            </a:pPr>
            <a:r>
              <a:t/>
            </a:r>
            <a:endParaRPr b="0" i="0" sz="2400" u="none" cap="none" strike="noStrike">
              <a:solidFill>
                <a:schemeClr val="dk2"/>
              </a:solidFill>
              <a:latin typeface="Work Sans SemiBold"/>
              <a:ea typeface="Work Sans SemiBold"/>
              <a:cs typeface="Work Sans SemiBold"/>
              <a:sym typeface="Work Sans SemiBold"/>
            </a:endParaRPr>
          </a:p>
          <a:p>
            <a:pPr indent="0" lvl="0" marL="0" marR="0" rtl="0" algn="l">
              <a:lnSpc>
                <a:spcPct val="100000"/>
              </a:lnSpc>
              <a:spcBef>
                <a:spcPts val="0"/>
              </a:spcBef>
              <a:spcAft>
                <a:spcPts val="0"/>
              </a:spcAft>
              <a:buClr>
                <a:srgbClr val="FFFF00"/>
              </a:buClr>
              <a:buSzPts val="2400"/>
              <a:buFont typeface="Work Sans SemiBold"/>
              <a:buNone/>
            </a:pPr>
            <a:r>
              <a:rPr b="0" i="0" lang="en-US" sz="2400" u="none" cap="none" strike="noStrike">
                <a:solidFill>
                  <a:schemeClr val="dk2"/>
                </a:solidFill>
                <a:latin typeface="Work Sans SemiBold"/>
                <a:ea typeface="Work Sans SemiBold"/>
                <a:cs typeface="Work Sans SemiBold"/>
                <a:sym typeface="Work Sans SemiBold"/>
              </a:rPr>
              <a:t>    camilamcn</a:t>
            </a:r>
            <a:endParaRPr b="0" i="0" sz="2400" u="none" cap="none" strike="noStrike">
              <a:solidFill>
                <a:schemeClr val="dk2"/>
              </a:solidFill>
              <a:latin typeface="Work Sans SemiBold"/>
              <a:ea typeface="Work Sans SemiBold"/>
              <a:cs typeface="Work Sans SemiBold"/>
              <a:sym typeface="Work Sans SemiBold"/>
            </a:endParaRPr>
          </a:p>
          <a:p>
            <a:pPr indent="0" lvl="0" marL="0" marR="0" rtl="0" algn="l">
              <a:lnSpc>
                <a:spcPct val="100000"/>
              </a:lnSpc>
              <a:spcBef>
                <a:spcPts val="0"/>
              </a:spcBef>
              <a:spcAft>
                <a:spcPts val="0"/>
              </a:spcAft>
              <a:buClr>
                <a:srgbClr val="FFFF00"/>
              </a:buClr>
              <a:buSzPts val="2400"/>
              <a:buFont typeface="Work Sans SemiBold"/>
              <a:buNone/>
            </a:pPr>
            <a:r>
              <a:t/>
            </a:r>
            <a:endParaRPr b="0" i="0" sz="2400" u="none" cap="none" strike="noStrike">
              <a:solidFill>
                <a:schemeClr val="dk2"/>
              </a:solidFill>
              <a:latin typeface="Work Sans SemiBold"/>
              <a:ea typeface="Work Sans SemiBold"/>
              <a:cs typeface="Work Sans SemiBold"/>
              <a:sym typeface="Work Sans SemiBold"/>
            </a:endParaRPr>
          </a:p>
          <a:p>
            <a:pPr indent="0" lvl="0" marL="0" marR="0" rtl="0" algn="l">
              <a:lnSpc>
                <a:spcPct val="100000"/>
              </a:lnSpc>
              <a:spcBef>
                <a:spcPts val="0"/>
              </a:spcBef>
              <a:spcAft>
                <a:spcPts val="0"/>
              </a:spcAft>
              <a:buClr>
                <a:srgbClr val="FFFF00"/>
              </a:buClr>
              <a:buSzPts val="2400"/>
              <a:buFont typeface="Work Sans SemiBold"/>
              <a:buNone/>
            </a:pPr>
            <a:r>
              <a:t/>
            </a:r>
            <a:endParaRPr b="0" i="0" sz="2400" u="none" cap="none" strike="noStrike">
              <a:solidFill>
                <a:schemeClr val="dk2"/>
              </a:solidFill>
              <a:latin typeface="Work Sans SemiBold"/>
              <a:ea typeface="Work Sans SemiBold"/>
              <a:cs typeface="Work Sans SemiBold"/>
              <a:sym typeface="Work Sans SemiBold"/>
            </a:endParaRPr>
          </a:p>
          <a:p>
            <a:pPr indent="0" lvl="0" marL="0" marR="0" rtl="0" algn="l">
              <a:lnSpc>
                <a:spcPct val="100000"/>
              </a:lnSpc>
              <a:spcBef>
                <a:spcPts val="0"/>
              </a:spcBef>
              <a:spcAft>
                <a:spcPts val="0"/>
              </a:spcAft>
              <a:buClr>
                <a:srgbClr val="FFFF00"/>
              </a:buClr>
              <a:buSzPts val="2400"/>
              <a:buFont typeface="Work Sans SemiBold"/>
              <a:buNone/>
            </a:pPr>
            <a:r>
              <a:t/>
            </a:r>
            <a:endParaRPr b="0" i="0" sz="2400" u="none" cap="none" strike="noStrike">
              <a:solidFill>
                <a:schemeClr val="dk2"/>
              </a:solidFill>
              <a:latin typeface="Work Sans SemiBold"/>
              <a:ea typeface="Work Sans SemiBold"/>
              <a:cs typeface="Work Sans SemiBold"/>
              <a:sym typeface="Work Sans SemiBold"/>
            </a:endParaRPr>
          </a:p>
          <a:p>
            <a:pPr indent="0" lvl="0" marL="0" marR="0" rtl="0" algn="l">
              <a:lnSpc>
                <a:spcPct val="100000"/>
              </a:lnSpc>
              <a:spcBef>
                <a:spcPts val="0"/>
              </a:spcBef>
              <a:spcAft>
                <a:spcPts val="0"/>
              </a:spcAft>
              <a:buClr>
                <a:srgbClr val="FFFF00"/>
              </a:buClr>
              <a:buSzPts val="2400"/>
              <a:buFont typeface="Work Sans SemiBold"/>
              <a:buNone/>
            </a:pPr>
            <a:r>
              <a:rPr b="0" i="0" lang="en-US" sz="2400" u="none" cap="none" strike="noStrike">
                <a:solidFill>
                  <a:schemeClr val="dk2"/>
                </a:solidFill>
                <a:latin typeface="Work Sans SemiBold"/>
                <a:ea typeface="Work Sans SemiBold"/>
                <a:cs typeface="Work Sans SemiBold"/>
                <a:sym typeface="Work Sans SemiBold"/>
              </a:rPr>
              <a:t>Camila.Ribeiro@microsoft.com</a:t>
            </a:r>
            <a:endParaRPr b="0" i="0" sz="2400" u="none" cap="none" strike="noStrike">
              <a:solidFill>
                <a:schemeClr val="dk2"/>
              </a:solidFill>
              <a:latin typeface="Work Sans SemiBold"/>
              <a:ea typeface="Work Sans SemiBold"/>
              <a:cs typeface="Work Sans SemiBold"/>
              <a:sym typeface="Work Sans SemiBold"/>
            </a:endParaRPr>
          </a:p>
        </p:txBody>
      </p:sp>
      <p:pic>
        <p:nvPicPr>
          <p:cNvPr id="114" name="Google Shape;114;p3"/>
          <p:cNvPicPr preferRelativeResize="0"/>
          <p:nvPr/>
        </p:nvPicPr>
        <p:blipFill rotWithShape="1">
          <a:blip r:embed="rId3">
            <a:alphaModFix/>
          </a:blip>
          <a:srcRect b="0" l="0" r="0" t="0"/>
          <a:stretch/>
        </p:blipFill>
        <p:spPr>
          <a:xfrm>
            <a:off x="685508" y="3714561"/>
            <a:ext cx="369201" cy="369201"/>
          </a:xfrm>
          <a:prstGeom prst="rect">
            <a:avLst/>
          </a:prstGeom>
          <a:noFill/>
          <a:ln>
            <a:noFill/>
          </a:ln>
        </p:spPr>
      </p:pic>
      <p:pic>
        <p:nvPicPr>
          <p:cNvPr id="115" name="Google Shape;115;p3"/>
          <p:cNvPicPr preferRelativeResize="0"/>
          <p:nvPr/>
        </p:nvPicPr>
        <p:blipFill rotWithShape="1">
          <a:blip r:embed="rId4">
            <a:alphaModFix/>
          </a:blip>
          <a:srcRect b="0" l="0" r="0" t="0"/>
          <a:stretch/>
        </p:blipFill>
        <p:spPr>
          <a:xfrm>
            <a:off x="6987540" y="0"/>
            <a:ext cx="5204460" cy="6858000"/>
          </a:xfrm>
          <a:prstGeom prst="rect">
            <a:avLst/>
          </a:prstGeom>
          <a:noFill/>
          <a:ln>
            <a:noFill/>
          </a:ln>
        </p:spPr>
      </p:pic>
      <p:pic>
        <p:nvPicPr>
          <p:cNvPr id="116" name="Google Shape;116;p3"/>
          <p:cNvPicPr preferRelativeResize="0"/>
          <p:nvPr/>
        </p:nvPicPr>
        <p:blipFill rotWithShape="1">
          <a:blip r:embed="rId5">
            <a:alphaModFix/>
          </a:blip>
          <a:srcRect b="0" l="0" r="0" t="0"/>
          <a:stretch/>
        </p:blipFill>
        <p:spPr>
          <a:xfrm>
            <a:off x="517474" y="4152896"/>
            <a:ext cx="1895740" cy="7240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Google Shape;334;p31"/>
          <p:cNvPicPr preferRelativeResize="0"/>
          <p:nvPr/>
        </p:nvPicPr>
        <p:blipFill rotWithShape="1">
          <a:blip r:embed="rId3">
            <a:alphaModFix/>
          </a:blip>
          <a:srcRect b="0" l="0" r="0" t="0"/>
          <a:stretch/>
        </p:blipFill>
        <p:spPr>
          <a:xfrm>
            <a:off x="2105234" y="514229"/>
            <a:ext cx="12050546" cy="6597705"/>
          </a:xfrm>
          <a:prstGeom prst="rect">
            <a:avLst/>
          </a:prstGeom>
          <a:noFill/>
          <a:ln>
            <a:noFill/>
          </a:ln>
        </p:spPr>
      </p:pic>
      <p:sp>
        <p:nvSpPr>
          <p:cNvPr id="335" name="Google Shape;335;p31"/>
          <p:cNvSpPr txBox="1"/>
          <p:nvPr>
            <p:ph type="title"/>
          </p:nvPr>
        </p:nvSpPr>
        <p:spPr>
          <a:xfrm>
            <a:off x="269241" y="289957"/>
            <a:ext cx="11655840" cy="89953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4400"/>
              <a:t>Visualizar</a:t>
            </a:r>
            <a:endParaRPr>
              <a:solidFill>
                <a:srgbClr val="0078D7"/>
              </a:solidFill>
            </a:endParaRPr>
          </a:p>
        </p:txBody>
      </p:sp>
      <p:sp>
        <p:nvSpPr>
          <p:cNvPr id="336" name="Google Shape;336;p31"/>
          <p:cNvSpPr/>
          <p:nvPr/>
        </p:nvSpPr>
        <p:spPr>
          <a:xfrm>
            <a:off x="11141909" y="289957"/>
            <a:ext cx="660386" cy="510193"/>
          </a:xfrm>
          <a:custGeom>
            <a:rect b="b" l="l" r="r" t="t"/>
            <a:pathLst>
              <a:path extrusionOk="0" h="3299460" w="435102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75"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500"/>
                                        <p:tgtEl>
                                          <p:spTgt spid="3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2"/>
          <p:cNvSpPr txBox="1"/>
          <p:nvPr>
            <p:ph type="title"/>
          </p:nvPr>
        </p:nvSpPr>
        <p:spPr>
          <a:xfrm>
            <a:off x="269241" y="289957"/>
            <a:ext cx="11655840" cy="899537"/>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a:solidFill>
                  <a:srgbClr val="0078D7"/>
                </a:solidFill>
              </a:rPr>
              <a:t>Real Time Dashboards</a:t>
            </a:r>
            <a:endParaRPr/>
          </a:p>
        </p:txBody>
      </p:sp>
      <p:sp>
        <p:nvSpPr>
          <p:cNvPr id="343" name="Google Shape;343;p32"/>
          <p:cNvSpPr/>
          <p:nvPr/>
        </p:nvSpPr>
        <p:spPr>
          <a:xfrm>
            <a:off x="11141909" y="289957"/>
            <a:ext cx="660386" cy="510193"/>
          </a:xfrm>
          <a:custGeom>
            <a:rect b="b" l="l" r="r" t="t"/>
            <a:pathLst>
              <a:path extrusionOk="0" h="3299460" w="435102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75" u="none" cap="none" strike="noStrike">
              <a:solidFill>
                <a:srgbClr val="FFFFFF"/>
              </a:solidFill>
              <a:latin typeface="Arial"/>
              <a:ea typeface="Arial"/>
              <a:cs typeface="Arial"/>
              <a:sym typeface="Arial"/>
            </a:endParaRPr>
          </a:p>
        </p:txBody>
      </p:sp>
      <p:pic>
        <p:nvPicPr>
          <p:cNvPr id="344" name="Google Shape;344;p32"/>
          <p:cNvPicPr preferRelativeResize="0"/>
          <p:nvPr/>
        </p:nvPicPr>
        <p:blipFill rotWithShape="1">
          <a:blip r:embed="rId3">
            <a:alphaModFix/>
          </a:blip>
          <a:srcRect b="0" l="0" r="0" t="0"/>
          <a:stretch/>
        </p:blipFill>
        <p:spPr>
          <a:xfrm>
            <a:off x="3365525" y="1322765"/>
            <a:ext cx="5044273" cy="534692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4400"/>
              <a:t>Compartilhar</a:t>
            </a:r>
            <a:br>
              <a:rPr lang="en-US"/>
            </a:br>
            <a:endParaRPr>
              <a:solidFill>
                <a:srgbClr val="0078D7"/>
              </a:solidFill>
            </a:endParaRPr>
          </a:p>
        </p:txBody>
      </p:sp>
      <p:sp>
        <p:nvSpPr>
          <p:cNvPr id="351" name="Google Shape;351;p33"/>
          <p:cNvSpPr/>
          <p:nvPr/>
        </p:nvSpPr>
        <p:spPr>
          <a:xfrm>
            <a:off x="361400" y="1392209"/>
            <a:ext cx="2464136" cy="3034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372" u="none" cap="none" strike="noStrike">
                <a:solidFill>
                  <a:srgbClr val="000000"/>
                </a:solidFill>
                <a:latin typeface="Arial"/>
                <a:ea typeface="Arial"/>
                <a:cs typeface="Arial"/>
                <a:sym typeface="Arial"/>
              </a:rPr>
              <a:t>https://powerbi.microsoft.com</a:t>
            </a:r>
            <a:endParaRPr/>
          </a:p>
        </p:txBody>
      </p:sp>
      <p:pic>
        <p:nvPicPr>
          <p:cNvPr id="352" name="Google Shape;352;p33"/>
          <p:cNvPicPr preferRelativeResize="0"/>
          <p:nvPr/>
        </p:nvPicPr>
        <p:blipFill rotWithShape="1">
          <a:blip r:embed="rId3">
            <a:alphaModFix/>
          </a:blip>
          <a:srcRect b="0" l="0" r="0" t="0"/>
          <a:stretch/>
        </p:blipFill>
        <p:spPr>
          <a:xfrm>
            <a:off x="90710" y="2702200"/>
            <a:ext cx="4988487" cy="2098746"/>
          </a:xfrm>
          <a:prstGeom prst="rect">
            <a:avLst/>
          </a:prstGeom>
          <a:noFill/>
          <a:ln>
            <a:noFill/>
          </a:ln>
        </p:spPr>
      </p:pic>
      <p:pic>
        <p:nvPicPr>
          <p:cNvPr id="353" name="Google Shape;353;p33"/>
          <p:cNvPicPr preferRelativeResize="0"/>
          <p:nvPr/>
        </p:nvPicPr>
        <p:blipFill rotWithShape="1">
          <a:blip r:embed="rId4">
            <a:alphaModFix/>
          </a:blip>
          <a:srcRect b="0" l="0" r="0" t="0"/>
          <a:stretch/>
        </p:blipFill>
        <p:spPr>
          <a:xfrm>
            <a:off x="5296444" y="1921398"/>
            <a:ext cx="6545762" cy="3660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4"/>
          <p:cNvSpPr txBox="1"/>
          <p:nvPr>
            <p:ph idx="1" type="body"/>
          </p:nvPr>
        </p:nvSpPr>
        <p:spPr>
          <a:xfrm>
            <a:off x="269239" y="2886075"/>
            <a:ext cx="9860673" cy="1632999"/>
          </a:xfrm>
          <a:prstGeom prst="rect">
            <a:avLst/>
          </a:prstGeom>
          <a:noFill/>
          <a:ln>
            <a:noFill/>
          </a:ln>
        </p:spPr>
        <p:txBody>
          <a:bodyPr anchorCtr="0" anchor="t" bIns="121900" lIns="121900" spcFirstLastPara="1" rIns="121900" wrap="square" tIns="121900">
            <a:normAutofit/>
          </a:bodyPr>
          <a:lstStyle/>
          <a:p>
            <a:pPr indent="0" lvl="0" marL="0" rtl="0" algn="l">
              <a:lnSpc>
                <a:spcPct val="95000"/>
              </a:lnSpc>
              <a:spcBef>
                <a:spcPts val="0"/>
              </a:spcBef>
              <a:spcAft>
                <a:spcPts val="0"/>
              </a:spcAft>
              <a:buSzPts val="2400"/>
              <a:buNone/>
            </a:pPr>
            <a:r>
              <a:rPr lang="en-US" sz="8880">
                <a:solidFill>
                  <a:schemeClr val="lt1"/>
                </a:solidFill>
                <a:latin typeface="Quattrocento Sans"/>
                <a:ea typeface="Quattrocento Sans"/>
                <a:cs typeface="Quattrocento Sans"/>
                <a:sym typeface="Quattrocento Sans"/>
              </a:rPr>
              <a:t>P&amp;R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p35"/>
          <p:cNvPicPr preferRelativeResize="0"/>
          <p:nvPr/>
        </p:nvPicPr>
        <p:blipFill rotWithShape="1">
          <a:blip r:embed="rId3">
            <a:alphaModFix/>
          </a:blip>
          <a:srcRect b="0" l="0" r="0" t="0"/>
          <a:stretch/>
        </p:blipFill>
        <p:spPr>
          <a:xfrm>
            <a:off x="10438059" y="187837"/>
            <a:ext cx="1220134" cy="915100"/>
          </a:xfrm>
          <a:prstGeom prst="rect">
            <a:avLst/>
          </a:prstGeom>
          <a:noFill/>
          <a:ln>
            <a:noFill/>
          </a:ln>
        </p:spPr>
      </p:pic>
      <p:sp>
        <p:nvSpPr>
          <p:cNvPr id="365" name="Google Shape;365;p35"/>
          <p:cNvSpPr txBox="1"/>
          <p:nvPr>
            <p:ph type="title"/>
          </p:nvPr>
        </p:nvSpPr>
        <p:spPr>
          <a:xfrm>
            <a:off x="297493" y="26363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a:t>Material para Estudar:</a:t>
            </a:r>
            <a:endParaRPr/>
          </a:p>
        </p:txBody>
      </p:sp>
      <p:sp>
        <p:nvSpPr>
          <p:cNvPr id="366" name="Google Shape;366;p35"/>
          <p:cNvSpPr/>
          <p:nvPr/>
        </p:nvSpPr>
        <p:spPr>
          <a:xfrm>
            <a:off x="886689" y="1365782"/>
            <a:ext cx="268851" cy="268851"/>
          </a:xfrm>
          <a:prstGeom prst="ellipse">
            <a:avLst/>
          </a:prstGeom>
          <a:noFill/>
          <a:ln cap="flat" cmpd="sng" w="12700">
            <a:solidFill>
              <a:schemeClr val="lt1"/>
            </a:solidFill>
            <a:prstDash val="solid"/>
            <a:round/>
            <a:headEnd len="sm" w="sm" type="none"/>
            <a:tailEnd len="sm" w="sm" type="none"/>
          </a:ln>
        </p:spPr>
        <p:txBody>
          <a:bodyPr anchorCtr="0" anchor="t" bIns="143375" lIns="179225" spcFirstLastPara="1" rIns="179225" wrap="square" tIns="14337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67" name="Google Shape;367;p35"/>
          <p:cNvSpPr/>
          <p:nvPr/>
        </p:nvSpPr>
        <p:spPr>
          <a:xfrm>
            <a:off x="8250929" y="1363559"/>
            <a:ext cx="268851" cy="268851"/>
          </a:xfrm>
          <a:prstGeom prst="ellipse">
            <a:avLst/>
          </a:prstGeom>
          <a:noFill/>
          <a:ln cap="flat" cmpd="sng" w="12700">
            <a:solidFill>
              <a:schemeClr val="lt1"/>
            </a:solidFill>
            <a:prstDash val="solid"/>
            <a:round/>
            <a:headEnd len="sm" w="sm" type="none"/>
            <a:tailEnd len="sm" w="sm" type="none"/>
          </a:ln>
        </p:spPr>
        <p:txBody>
          <a:bodyPr anchorCtr="0" anchor="t" bIns="143375" lIns="179225" spcFirstLastPara="1" rIns="179225" wrap="square" tIns="14337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grpSp>
        <p:nvGrpSpPr>
          <p:cNvPr id="368" name="Google Shape;368;p35"/>
          <p:cNvGrpSpPr/>
          <p:nvPr/>
        </p:nvGrpSpPr>
        <p:grpSpPr>
          <a:xfrm>
            <a:off x="6968530" y="1363559"/>
            <a:ext cx="268851" cy="268851"/>
            <a:chOff x="113374" y="3438299"/>
            <a:chExt cx="268927" cy="268927"/>
          </a:xfrm>
        </p:grpSpPr>
        <p:sp>
          <p:nvSpPr>
            <p:cNvPr id="369" name="Google Shape;369;p35"/>
            <p:cNvSpPr/>
            <p:nvPr/>
          </p:nvSpPr>
          <p:spPr>
            <a:xfrm>
              <a:off x="187428" y="3511611"/>
              <a:ext cx="114116" cy="130656"/>
            </a:xfrm>
            <a:custGeom>
              <a:rect b="b" l="l" r="r" t="t"/>
              <a:pathLst>
                <a:path extrusionOk="0" h="2261601" w="2162783">
                  <a:moveTo>
                    <a:pt x="2092706" y="10"/>
                  </a:moveTo>
                  <a:cubicBezTo>
                    <a:pt x="2116883" y="236"/>
                    <a:pt x="2140279" y="3944"/>
                    <a:pt x="2162783" y="11285"/>
                  </a:cubicBezTo>
                  <a:cubicBezTo>
                    <a:pt x="1805685" y="418238"/>
                    <a:pt x="1444189" y="1118236"/>
                    <a:pt x="1184970" y="1904832"/>
                  </a:cubicBezTo>
                  <a:cubicBezTo>
                    <a:pt x="1185445" y="1905217"/>
                    <a:pt x="1185890" y="1905634"/>
                    <a:pt x="1186337" y="1906050"/>
                  </a:cubicBezTo>
                  <a:cubicBezTo>
                    <a:pt x="1183376" y="1913678"/>
                    <a:pt x="1180829" y="1921446"/>
                    <a:pt x="1178292" y="1929222"/>
                  </a:cubicBezTo>
                  <a:cubicBezTo>
                    <a:pt x="1142050" y="2040315"/>
                    <a:pt x="1108442" y="2151269"/>
                    <a:pt x="1078141" y="2261601"/>
                  </a:cubicBezTo>
                  <a:cubicBezTo>
                    <a:pt x="987330" y="2163183"/>
                    <a:pt x="894999" y="2070608"/>
                    <a:pt x="802542" y="1984233"/>
                  </a:cubicBezTo>
                  <a:lnTo>
                    <a:pt x="802885" y="1983119"/>
                  </a:lnTo>
                  <a:cubicBezTo>
                    <a:pt x="523612" y="1718162"/>
                    <a:pt x="247686" y="1506179"/>
                    <a:pt x="0" y="1369161"/>
                  </a:cubicBezTo>
                  <a:cubicBezTo>
                    <a:pt x="37384" y="1340110"/>
                    <a:pt x="83042" y="1323534"/>
                    <a:pt x="135733" y="1318581"/>
                  </a:cubicBezTo>
                  <a:cubicBezTo>
                    <a:pt x="322305" y="1301049"/>
                    <a:pt x="597061" y="1429282"/>
                    <a:pt x="904595" y="1666112"/>
                  </a:cubicBezTo>
                  <a:cubicBezTo>
                    <a:pt x="1247049" y="697951"/>
                    <a:pt x="1748856" y="-3195"/>
                    <a:pt x="2092706" y="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370" name="Google Shape;370;p35"/>
            <p:cNvSpPr/>
            <p:nvPr/>
          </p:nvSpPr>
          <p:spPr>
            <a:xfrm>
              <a:off x="113374" y="3438299"/>
              <a:ext cx="268927" cy="268927"/>
            </a:xfrm>
            <a:prstGeom prst="ellipse">
              <a:avLst/>
            </a:prstGeom>
            <a:noFill/>
            <a:ln cap="flat" cmpd="sng" w="12700">
              <a:solidFill>
                <a:schemeClr val="lt1"/>
              </a:solidFill>
              <a:prstDash val="solid"/>
              <a:round/>
              <a:headEnd len="sm" w="sm" type="none"/>
              <a:tailEnd len="sm" w="sm" type="none"/>
            </a:ln>
          </p:spPr>
          <p:txBody>
            <a:bodyPr anchorCtr="0" anchor="t" bIns="143375" lIns="179225" spcFirstLastPara="1" rIns="179225" wrap="square" tIns="14337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grpSp>
      <p:sp>
        <p:nvSpPr>
          <p:cNvPr id="371" name="Google Shape;371;p35"/>
          <p:cNvSpPr/>
          <p:nvPr/>
        </p:nvSpPr>
        <p:spPr>
          <a:xfrm>
            <a:off x="2162154" y="1365782"/>
            <a:ext cx="268851" cy="268851"/>
          </a:xfrm>
          <a:prstGeom prst="ellipse">
            <a:avLst/>
          </a:prstGeom>
          <a:noFill/>
          <a:ln cap="flat" cmpd="sng" w="12700">
            <a:solidFill>
              <a:schemeClr val="lt1"/>
            </a:solidFill>
            <a:prstDash val="solid"/>
            <a:round/>
            <a:headEnd len="sm" w="sm" type="none"/>
            <a:tailEnd len="sm" w="sm" type="none"/>
          </a:ln>
        </p:spPr>
        <p:txBody>
          <a:bodyPr anchorCtr="0" anchor="t" bIns="143375" lIns="179225" spcFirstLastPara="1" rIns="179225" wrap="square" tIns="14337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72" name="Google Shape;372;p35"/>
          <p:cNvSpPr/>
          <p:nvPr/>
        </p:nvSpPr>
        <p:spPr>
          <a:xfrm>
            <a:off x="9532942" y="1363559"/>
            <a:ext cx="268851" cy="268851"/>
          </a:xfrm>
          <a:prstGeom prst="ellipse">
            <a:avLst/>
          </a:prstGeom>
          <a:noFill/>
          <a:ln cap="flat" cmpd="sng" w="12700">
            <a:solidFill>
              <a:schemeClr val="lt1"/>
            </a:solidFill>
            <a:prstDash val="solid"/>
            <a:round/>
            <a:headEnd len="sm" w="sm" type="none"/>
            <a:tailEnd len="sm" w="sm" type="none"/>
          </a:ln>
        </p:spPr>
        <p:txBody>
          <a:bodyPr anchorCtr="0" anchor="t" bIns="143375" lIns="179225" spcFirstLastPara="1" rIns="179225" wrap="square" tIns="14337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73" name="Google Shape;373;p35"/>
          <p:cNvSpPr/>
          <p:nvPr/>
        </p:nvSpPr>
        <p:spPr>
          <a:xfrm>
            <a:off x="10814955" y="1363559"/>
            <a:ext cx="268851" cy="268851"/>
          </a:xfrm>
          <a:prstGeom prst="ellipse">
            <a:avLst/>
          </a:prstGeom>
          <a:noFill/>
          <a:ln cap="flat" cmpd="sng" w="12700">
            <a:solidFill>
              <a:schemeClr val="lt1"/>
            </a:solidFill>
            <a:prstDash val="solid"/>
            <a:round/>
            <a:headEnd len="sm" w="sm" type="none"/>
            <a:tailEnd len="sm" w="sm" type="none"/>
          </a:ln>
        </p:spPr>
        <p:txBody>
          <a:bodyPr anchorCtr="0" anchor="t" bIns="143375" lIns="179225" spcFirstLastPara="1" rIns="179225" wrap="square" tIns="14337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74" name="Google Shape;374;p35" title="Icon of a magnifying glass"/>
          <p:cNvSpPr/>
          <p:nvPr/>
        </p:nvSpPr>
        <p:spPr>
          <a:xfrm flipH="1">
            <a:off x="951008" y="1431443"/>
            <a:ext cx="140210" cy="137531"/>
          </a:xfrm>
          <a:custGeom>
            <a:rect b="b" l="l" r="r" t="t"/>
            <a:pathLst>
              <a:path extrusionOk="0" h="338" w="343">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cap="flat" cmpd="sng" w="12700">
            <a:solidFill>
              <a:schemeClr val="lt1"/>
            </a:solidFill>
            <a:prstDash val="solid"/>
            <a:round/>
            <a:headEnd len="sm" w="sm" type="none"/>
            <a:tailEnd len="sm" w="sm" type="none"/>
          </a:ln>
        </p:spPr>
        <p:txBody>
          <a:bodyPr anchorCtr="0" anchor="t" bIns="143375" lIns="179225" spcFirstLastPara="1" rIns="179225" wrap="square" tIns="14337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75" name="Google Shape;375;p35" title="Icon of a lightbulb"/>
          <p:cNvSpPr/>
          <p:nvPr/>
        </p:nvSpPr>
        <p:spPr>
          <a:xfrm>
            <a:off x="2243903" y="1422002"/>
            <a:ext cx="105351" cy="156410"/>
          </a:xfrm>
          <a:custGeom>
            <a:rect b="b" l="l" r="r" t="t"/>
            <a:pathLst>
              <a:path extrusionOk="0" h="334" w="22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cap="flat" cmpd="sng" w="12700">
            <a:solidFill>
              <a:schemeClr val="lt1"/>
            </a:solidFill>
            <a:prstDash val="solid"/>
            <a:round/>
            <a:headEnd len="sm" w="sm" type="none"/>
            <a:tailEnd len="sm" w="sm" type="none"/>
          </a:ln>
        </p:spPr>
        <p:txBody>
          <a:bodyPr anchorCtr="0" anchor="t" bIns="143375" lIns="179225" spcFirstLastPara="1" rIns="179225" wrap="square" tIns="14337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76" name="Google Shape;376;p35" title="Icon of a handshake"/>
          <p:cNvSpPr/>
          <p:nvPr/>
        </p:nvSpPr>
        <p:spPr>
          <a:xfrm>
            <a:off x="8308270" y="1425710"/>
            <a:ext cx="154166" cy="144550"/>
          </a:xfrm>
          <a:custGeom>
            <a:rect b="b" l="l" r="r" t="t"/>
            <a:pathLst>
              <a:path extrusionOk="0" h="3526" w="3762">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cap="flat" cmpd="sng" w="12700">
            <a:solidFill>
              <a:schemeClr val="lt1"/>
            </a:solidFill>
            <a:prstDash val="solid"/>
            <a:round/>
            <a:headEnd len="sm" w="sm" type="none"/>
            <a:tailEnd len="sm" w="sm" type="none"/>
          </a:ln>
        </p:spPr>
        <p:txBody>
          <a:bodyPr anchorCtr="0" anchor="t" bIns="143375" lIns="179225" spcFirstLastPara="1" rIns="179225" wrap="square" tIns="14337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77" name="Google Shape;377;p35" title="Icon of a line graph with an arrow at the end pointing up"/>
          <p:cNvSpPr/>
          <p:nvPr/>
        </p:nvSpPr>
        <p:spPr>
          <a:xfrm>
            <a:off x="10884720" y="1433279"/>
            <a:ext cx="129320" cy="129412"/>
          </a:xfrm>
          <a:custGeom>
            <a:rect b="b" l="l" r="r" t="t"/>
            <a:pathLst>
              <a:path extrusionOk="0" h="4248" w="4245">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cap="flat" cmpd="sng" w="12700">
            <a:solidFill>
              <a:schemeClr val="lt1"/>
            </a:solidFill>
            <a:prstDash val="solid"/>
            <a:round/>
            <a:headEnd len="sm" w="sm" type="none"/>
            <a:tailEnd len="sm" w="sm" type="none"/>
          </a:ln>
        </p:spPr>
        <p:txBody>
          <a:bodyPr anchorCtr="0" anchor="t" bIns="143375" lIns="179225" spcFirstLastPara="1" rIns="179225" wrap="square" tIns="14337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78" name="Google Shape;378;p35" title="Icon of an arrow pointing into an container"/>
          <p:cNvSpPr/>
          <p:nvPr/>
        </p:nvSpPr>
        <p:spPr>
          <a:xfrm>
            <a:off x="9614429" y="1431879"/>
            <a:ext cx="105875" cy="132209"/>
          </a:xfrm>
          <a:custGeom>
            <a:rect b="b" l="l" r="r" t="t"/>
            <a:pathLst>
              <a:path extrusionOk="0" h="246" w="197">
                <a:moveTo>
                  <a:pt x="145" y="153"/>
                </a:moveTo>
                <a:lnTo>
                  <a:pt x="99" y="194"/>
                </a:lnTo>
                <a:lnTo>
                  <a:pt x="52" y="153"/>
                </a:lnTo>
                <a:moveTo>
                  <a:pt x="0" y="78"/>
                </a:moveTo>
                <a:lnTo>
                  <a:pt x="0" y="246"/>
                </a:lnTo>
                <a:lnTo>
                  <a:pt x="197" y="246"/>
                </a:lnTo>
                <a:lnTo>
                  <a:pt x="197" y="78"/>
                </a:lnTo>
                <a:moveTo>
                  <a:pt x="99" y="194"/>
                </a:moveTo>
                <a:lnTo>
                  <a:pt x="99" y="0"/>
                </a:lnTo>
              </a:path>
            </a:pathLst>
          </a:custGeom>
          <a:noFill/>
          <a:ln cap="flat" cmpd="sng" w="12700">
            <a:solidFill>
              <a:schemeClr val="lt1"/>
            </a:solidFill>
            <a:prstDash val="solid"/>
            <a:round/>
            <a:headEnd len="sm" w="sm" type="none"/>
            <a:tailEnd len="sm" w="sm" type="none"/>
          </a:ln>
        </p:spPr>
        <p:txBody>
          <a:bodyPr anchorCtr="0" anchor="t" bIns="143375" lIns="179225" spcFirstLastPara="1" rIns="179225" wrap="square" tIns="14337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79" name="Google Shape;379;p35"/>
          <p:cNvSpPr/>
          <p:nvPr/>
        </p:nvSpPr>
        <p:spPr>
          <a:xfrm>
            <a:off x="680935" y="2474893"/>
            <a:ext cx="1136069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sng" cap="none" strike="noStrike">
                <a:solidFill>
                  <a:srgbClr val="000000"/>
                </a:solidFill>
                <a:latin typeface="Arial"/>
                <a:ea typeface="Arial"/>
                <a:cs typeface="Arial"/>
                <a:sym typeface="Arial"/>
                <a:hlinkClick r:id="rId4"/>
              </a:rPr>
              <a:t>https://docs.microsoft.com/pt-br/power-bi/desktop-getting-started</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g6b9eee6631_0_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400"/>
              <a:t>Deixe seu feedback! </a:t>
            </a:r>
            <a:endParaRPr sz="4400"/>
          </a:p>
        </p:txBody>
      </p:sp>
      <p:sp>
        <p:nvSpPr>
          <p:cNvPr id="386" name="Google Shape;386;g6b9eee6631_0_6"/>
          <p:cNvSpPr/>
          <p:nvPr/>
        </p:nvSpPr>
        <p:spPr>
          <a:xfrm>
            <a:off x="6063843" y="850648"/>
            <a:ext cx="424294" cy="401342"/>
          </a:xfrm>
          <a:custGeom>
            <a:rect b="b" l="l" r="r" t="t"/>
            <a:pathLst>
              <a:path extrusionOk="0" h="15890" w="17204">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161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6b9eee6631_0_6"/>
          <p:cNvSpPr txBox="1"/>
          <p:nvPr/>
        </p:nvSpPr>
        <p:spPr>
          <a:xfrm>
            <a:off x="415600" y="3005250"/>
            <a:ext cx="11360700" cy="8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t>http://bit.ly/bootcamp-ds-sp-feedback-19</a:t>
            </a:r>
            <a:endParaRPr b="1" sz="3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pic>
        <p:nvPicPr>
          <p:cNvPr id="394" name="Google Shape;394;p36"/>
          <p:cNvPicPr preferRelativeResize="0"/>
          <p:nvPr/>
        </p:nvPicPr>
        <p:blipFill rotWithShape="1">
          <a:blip r:embed="rId3">
            <a:alphaModFix/>
          </a:blip>
          <a:srcRect b="3161" l="241" r="3036" t="116"/>
          <a:stretch/>
        </p:blipFill>
        <p:spPr>
          <a:xfrm>
            <a:off x="865" y="974"/>
            <a:ext cx="12190270" cy="6856055"/>
          </a:xfrm>
          <a:prstGeom prst="rect">
            <a:avLst/>
          </a:prstGeom>
          <a:noFill/>
          <a:ln>
            <a:noFill/>
          </a:ln>
        </p:spPr>
      </p:pic>
      <p:sp>
        <p:nvSpPr>
          <p:cNvPr id="395" name="Google Shape;395;p36"/>
          <p:cNvSpPr txBox="1"/>
          <p:nvPr/>
        </p:nvSpPr>
        <p:spPr>
          <a:xfrm>
            <a:off x="270512" y="1196459"/>
            <a:ext cx="8962977" cy="2172153"/>
          </a:xfrm>
          <a:prstGeom prst="rect">
            <a:avLst/>
          </a:prstGeom>
          <a:solidFill>
            <a:schemeClr val="dk1"/>
          </a:solidFill>
          <a:ln>
            <a:noFill/>
          </a:ln>
        </p:spPr>
        <p:txBody>
          <a:bodyPr anchorCtr="0" anchor="t" bIns="89625" lIns="224050" spcFirstLastPara="1" rIns="224050" wrap="square" tIns="89625">
            <a:spAutoFit/>
          </a:bodyPr>
          <a:lstStyle/>
          <a:p>
            <a:pPr indent="0" lvl="0" marL="0" marR="0" rtl="0" algn="l">
              <a:lnSpc>
                <a:spcPct val="100000"/>
              </a:lnSpc>
              <a:spcBef>
                <a:spcPts val="0"/>
              </a:spcBef>
              <a:spcAft>
                <a:spcPts val="0"/>
              </a:spcAft>
              <a:buNone/>
            </a:pPr>
            <a:r>
              <a:rPr b="0" i="0" lang="en-US" sz="6469" u="none" cap="none" strike="noStrike">
                <a:solidFill>
                  <a:srgbClr val="EEBD0F"/>
                </a:solidFill>
                <a:latin typeface="Quattrocento Sans"/>
                <a:ea typeface="Quattrocento Sans"/>
                <a:cs typeface="Quattrocento Sans"/>
                <a:sym typeface="Quattrocento Sans"/>
              </a:rPr>
              <a:t>You’ve got the </a:t>
            </a:r>
            <a:r>
              <a:rPr b="1" i="0" lang="en-US" sz="6469" u="none" cap="none" strike="noStrike">
                <a:solidFill>
                  <a:srgbClr val="EEBD0F"/>
                </a:solidFill>
                <a:latin typeface="Quattrocento Sans"/>
                <a:ea typeface="Quattrocento Sans"/>
                <a:cs typeface="Quattrocento Sans"/>
                <a:sym typeface="Quattrocento Sans"/>
              </a:rPr>
              <a:t>POWER</a:t>
            </a:r>
            <a:r>
              <a:rPr b="0" i="0" lang="en-US" sz="6469" u="none" cap="none" strike="noStrike">
                <a:solidFill>
                  <a:srgbClr val="EEBD0F"/>
                </a:solidFill>
                <a:latin typeface="Quattrocento Sans"/>
                <a:ea typeface="Quattrocento Sans"/>
                <a:cs typeface="Quattrocento Sans"/>
                <a:sym typeface="Quattrocento Sans"/>
              </a:rPr>
              <a:t> BI…</a:t>
            </a:r>
            <a:endParaRPr/>
          </a:p>
        </p:txBody>
      </p:sp>
      <p:sp>
        <p:nvSpPr>
          <p:cNvPr id="396" name="Google Shape;396;p36"/>
          <p:cNvSpPr txBox="1"/>
          <p:nvPr/>
        </p:nvSpPr>
        <p:spPr>
          <a:xfrm>
            <a:off x="4460367" y="5705408"/>
            <a:ext cx="7730769" cy="1629292"/>
          </a:xfrm>
          <a:prstGeom prst="rect">
            <a:avLst/>
          </a:prstGeom>
          <a:solidFill>
            <a:schemeClr val="dk1"/>
          </a:solidFill>
          <a:ln>
            <a:noFill/>
          </a:ln>
        </p:spPr>
        <p:txBody>
          <a:bodyPr anchorCtr="0" anchor="t" bIns="89625" lIns="224050" spcFirstLastPara="1" rIns="224050" wrap="square" tIns="89625">
            <a:spAutoFit/>
          </a:bodyPr>
          <a:lstStyle/>
          <a:p>
            <a:pPr indent="0" lvl="0" marL="0" marR="0" rtl="0" algn="l">
              <a:lnSpc>
                <a:spcPct val="100000"/>
              </a:lnSpc>
              <a:spcBef>
                <a:spcPts val="0"/>
              </a:spcBef>
              <a:spcAft>
                <a:spcPts val="0"/>
              </a:spcAft>
              <a:buNone/>
            </a:pPr>
            <a:r>
              <a:rPr b="0" i="0" lang="en-US" sz="2837" u="none" cap="none" strike="noStrike">
                <a:solidFill>
                  <a:srgbClr val="EEBD0F"/>
                </a:solidFill>
                <a:latin typeface="Quattrocento Sans"/>
                <a:ea typeface="Quattrocento Sans"/>
                <a:cs typeface="Quattrocento Sans"/>
                <a:sym typeface="Quattrocento Sans"/>
              </a:rPr>
              <a:t>camila.ribeiro@microsoft.com</a:t>
            </a:r>
            <a:endParaRPr sz="1100"/>
          </a:p>
          <a:p>
            <a:pPr indent="0" lvl="0" marL="0" marR="0" rtl="0" algn="l">
              <a:lnSpc>
                <a:spcPct val="100000"/>
              </a:lnSpc>
              <a:spcBef>
                <a:spcPts val="0"/>
              </a:spcBef>
              <a:spcAft>
                <a:spcPts val="0"/>
              </a:spcAft>
              <a:buNone/>
            </a:pPr>
            <a:r>
              <a:rPr b="0" i="0" lang="en-US" sz="2837" u="none" cap="none" strike="noStrike">
                <a:solidFill>
                  <a:srgbClr val="EEBD0F"/>
                </a:solidFill>
                <a:latin typeface="Quattrocento Sans"/>
                <a:ea typeface="Quattrocento Sans"/>
                <a:cs typeface="Quattrocento Sans"/>
                <a:sym typeface="Quattrocento Sans"/>
              </a:rPr>
              <a:t>https://www.linkedin.com/in/camilamacena/</a:t>
            </a:r>
            <a:endParaRPr sz="1100"/>
          </a:p>
        </p:txBody>
      </p:sp>
    </p:spTree>
  </p:cSld>
  <p:clrMapOvr>
    <a:masterClrMapping/>
  </p:clrMapOvr>
  <p:transition spd="med" p14:dur="700">
    <p:wipe dir="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5"/>
          <p:cNvSpPr txBox="1"/>
          <p:nvPr/>
        </p:nvSpPr>
        <p:spPr>
          <a:xfrm>
            <a:off x="258795" y="1539635"/>
            <a:ext cx="5350536" cy="5698061"/>
          </a:xfrm>
          <a:prstGeom prst="rect">
            <a:avLst/>
          </a:prstGeom>
          <a:noFill/>
          <a:ln>
            <a:noFill/>
          </a:ln>
        </p:spPr>
        <p:txBody>
          <a:bodyPr anchorCtr="0" anchor="t" bIns="143425" lIns="179275" spcFirstLastPara="1" rIns="179275" wrap="square" tIns="143425">
            <a:spAutoFit/>
          </a:bodyPr>
          <a:lstStyle/>
          <a:p>
            <a:pPr indent="0" lvl="0" marL="0" marR="0" rtl="0" algn="l">
              <a:lnSpc>
                <a:spcPct val="90000"/>
              </a:lnSpc>
              <a:spcBef>
                <a:spcPts val="0"/>
              </a:spcBef>
              <a:spcAft>
                <a:spcPts val="0"/>
              </a:spcAft>
              <a:buNone/>
            </a:pPr>
            <a:r>
              <a:rPr b="0" i="0" lang="en-US" sz="2353" u="none" cap="none" strike="noStrike">
                <a:solidFill>
                  <a:schemeClr val="dk1"/>
                </a:solidFill>
                <a:latin typeface="Arial"/>
                <a:ea typeface="Arial"/>
                <a:cs typeface="Arial"/>
                <a:sym typeface="Arial"/>
              </a:rPr>
              <a:t>Agenda</a:t>
            </a:r>
            <a:endParaRPr/>
          </a:p>
          <a:p>
            <a:pPr indent="0" lvl="0" marL="0" marR="0" rtl="0" algn="l">
              <a:lnSpc>
                <a:spcPct val="90000"/>
              </a:lnSpc>
              <a:spcBef>
                <a:spcPts val="588"/>
              </a:spcBef>
              <a:spcAft>
                <a:spcPts val="0"/>
              </a:spcAft>
              <a:buNone/>
            </a:pPr>
            <a:r>
              <a:t/>
            </a:r>
            <a:endParaRPr b="0" i="0" sz="2353" u="none" cap="none" strike="noStrike">
              <a:solidFill>
                <a:schemeClr val="dk1"/>
              </a:solidFill>
              <a:latin typeface="Arial"/>
              <a:ea typeface="Arial"/>
              <a:cs typeface="Arial"/>
              <a:sym typeface="Arial"/>
            </a:endParaRPr>
          </a:p>
          <a:p>
            <a:pPr indent="-336145" lvl="0" marL="336145" marR="0" rtl="0" algn="l">
              <a:lnSpc>
                <a:spcPct val="90000"/>
              </a:lnSpc>
              <a:spcBef>
                <a:spcPts val="588"/>
              </a:spcBef>
              <a:spcAft>
                <a:spcPts val="0"/>
              </a:spcAft>
              <a:buClr>
                <a:srgbClr val="000000"/>
              </a:buClr>
              <a:buSzPts val="2353"/>
              <a:buFont typeface="Arial"/>
              <a:buChar char="•"/>
            </a:pPr>
            <a:r>
              <a:rPr b="0" i="0" lang="en-US" sz="2353" u="none" cap="none" strike="noStrike">
                <a:solidFill>
                  <a:schemeClr val="dk1"/>
                </a:solidFill>
                <a:latin typeface="Arial"/>
                <a:ea typeface="Arial"/>
                <a:cs typeface="Arial"/>
                <a:sym typeface="Arial"/>
              </a:rPr>
              <a:t>Power BI Overview</a:t>
            </a:r>
            <a:endParaRPr/>
          </a:p>
          <a:p>
            <a:pPr indent="-336145" lvl="0" marL="336145" marR="0" rtl="0" algn="l">
              <a:lnSpc>
                <a:spcPct val="90000"/>
              </a:lnSpc>
              <a:spcBef>
                <a:spcPts val="588"/>
              </a:spcBef>
              <a:spcAft>
                <a:spcPts val="0"/>
              </a:spcAft>
              <a:buClr>
                <a:srgbClr val="000000"/>
              </a:buClr>
              <a:buSzPts val="2353"/>
              <a:buFont typeface="Arial"/>
              <a:buChar char="•"/>
            </a:pPr>
            <a:r>
              <a:rPr b="0" i="0" lang="en-US" sz="2353" u="none" cap="none" strike="noStrike">
                <a:solidFill>
                  <a:schemeClr val="dk1"/>
                </a:solidFill>
                <a:latin typeface="Arial"/>
                <a:ea typeface="Arial"/>
                <a:cs typeface="Arial"/>
                <a:sym typeface="Arial"/>
              </a:rPr>
              <a:t>Power BI Desktop Developing a Dashboard</a:t>
            </a:r>
            <a:endParaRPr/>
          </a:p>
          <a:p>
            <a:pPr indent="-336145" lvl="0" marL="336145" marR="0" rtl="0" algn="l">
              <a:lnSpc>
                <a:spcPct val="90000"/>
              </a:lnSpc>
              <a:spcBef>
                <a:spcPts val="588"/>
              </a:spcBef>
              <a:spcAft>
                <a:spcPts val="0"/>
              </a:spcAft>
              <a:buClr>
                <a:srgbClr val="000000"/>
              </a:buClr>
              <a:buSzPts val="2353"/>
              <a:buFont typeface="Arial"/>
              <a:buChar char="•"/>
            </a:pPr>
            <a:r>
              <a:rPr b="0" i="0" lang="en-US" sz="2353" u="none" cap="none" strike="noStrike">
                <a:solidFill>
                  <a:schemeClr val="dk1"/>
                </a:solidFill>
                <a:latin typeface="Arial"/>
                <a:ea typeface="Arial"/>
                <a:cs typeface="Arial"/>
                <a:sym typeface="Arial"/>
              </a:rPr>
              <a:t>Visualizações</a:t>
            </a:r>
            <a:endParaRPr b="0" i="0" sz="2353" u="none" cap="none" strike="noStrike">
              <a:solidFill>
                <a:schemeClr val="dk1"/>
              </a:solidFill>
              <a:latin typeface="Arial"/>
              <a:ea typeface="Arial"/>
              <a:cs typeface="Arial"/>
              <a:sym typeface="Arial"/>
            </a:endParaRPr>
          </a:p>
          <a:p>
            <a:pPr indent="-336145" lvl="0" marL="336145" marR="0" rtl="0" algn="l">
              <a:lnSpc>
                <a:spcPct val="90000"/>
              </a:lnSpc>
              <a:spcBef>
                <a:spcPts val="588"/>
              </a:spcBef>
              <a:spcAft>
                <a:spcPts val="0"/>
              </a:spcAft>
              <a:buClr>
                <a:srgbClr val="000000"/>
              </a:buClr>
              <a:buSzPts val="2353"/>
              <a:buFont typeface="Arial"/>
              <a:buChar char="•"/>
            </a:pPr>
            <a:r>
              <a:rPr b="0" i="0" lang="en-US" sz="2353" u="none" cap="none" strike="noStrike">
                <a:solidFill>
                  <a:schemeClr val="dk1"/>
                </a:solidFill>
                <a:latin typeface="Arial"/>
                <a:ea typeface="Arial"/>
                <a:cs typeface="Arial"/>
                <a:sym typeface="Arial"/>
              </a:rPr>
              <a:t>Material para estudo</a:t>
            </a:r>
            <a:br>
              <a:rPr b="0" i="0" lang="en-US" sz="2353" u="none" cap="none" strike="noStrike">
                <a:solidFill>
                  <a:schemeClr val="dk1"/>
                </a:solidFill>
                <a:latin typeface="Arial"/>
                <a:ea typeface="Arial"/>
                <a:cs typeface="Arial"/>
                <a:sym typeface="Arial"/>
              </a:rPr>
            </a:br>
            <a:r>
              <a:rPr b="0" i="0" lang="en-US" sz="2353" u="none" cap="none" strike="noStrike">
                <a:solidFill>
                  <a:schemeClr val="dk1"/>
                </a:solidFill>
                <a:latin typeface="Arial"/>
                <a:ea typeface="Arial"/>
                <a:cs typeface="Arial"/>
                <a:sym typeface="Arial"/>
              </a:rPr>
              <a:t> </a:t>
            </a:r>
            <a:endParaRPr/>
          </a:p>
          <a:p>
            <a:pPr indent="0" lvl="0" marL="0" marR="0" rtl="0" algn="l">
              <a:lnSpc>
                <a:spcPct val="90000"/>
              </a:lnSpc>
              <a:spcBef>
                <a:spcPts val="588"/>
              </a:spcBef>
              <a:spcAft>
                <a:spcPts val="0"/>
              </a:spcAft>
              <a:buNone/>
            </a:pPr>
            <a:r>
              <a:t/>
            </a:r>
            <a:endParaRPr b="0" i="0" sz="2353" u="none" cap="none" strike="noStrike">
              <a:solidFill>
                <a:schemeClr val="dk1"/>
              </a:solidFill>
              <a:latin typeface="Arial"/>
              <a:ea typeface="Arial"/>
              <a:cs typeface="Arial"/>
              <a:sym typeface="Arial"/>
            </a:endParaRPr>
          </a:p>
          <a:p>
            <a:pPr indent="-186729" lvl="0" marL="336145" marR="0" rtl="0" algn="l">
              <a:lnSpc>
                <a:spcPct val="90000"/>
              </a:lnSpc>
              <a:spcBef>
                <a:spcPts val="588"/>
              </a:spcBef>
              <a:spcAft>
                <a:spcPts val="0"/>
              </a:spcAft>
              <a:buClr>
                <a:srgbClr val="000000"/>
              </a:buClr>
              <a:buSzPts val="2353"/>
              <a:buFont typeface="Arial"/>
              <a:buNone/>
            </a:pPr>
            <a:r>
              <a:t/>
            </a:r>
            <a:endParaRPr b="0" i="0" sz="2353" u="none" cap="none" strike="noStrike">
              <a:solidFill>
                <a:schemeClr val="dk1"/>
              </a:solidFill>
              <a:latin typeface="Arial"/>
              <a:ea typeface="Arial"/>
              <a:cs typeface="Arial"/>
              <a:sym typeface="Arial"/>
            </a:endParaRPr>
          </a:p>
          <a:p>
            <a:pPr indent="-186729" lvl="0" marL="336145" marR="0" rtl="0" algn="l">
              <a:lnSpc>
                <a:spcPct val="90000"/>
              </a:lnSpc>
              <a:spcBef>
                <a:spcPts val="588"/>
              </a:spcBef>
              <a:spcAft>
                <a:spcPts val="0"/>
              </a:spcAft>
              <a:buClr>
                <a:srgbClr val="000000"/>
              </a:buClr>
              <a:buSzPts val="2353"/>
              <a:buFont typeface="Arial"/>
              <a:buNone/>
            </a:pPr>
            <a:r>
              <a:t/>
            </a:r>
            <a:endParaRPr b="0" i="0" sz="2353" u="none" cap="none" strike="noStrike">
              <a:solidFill>
                <a:schemeClr val="dk1"/>
              </a:solidFill>
              <a:latin typeface="Arial"/>
              <a:ea typeface="Arial"/>
              <a:cs typeface="Arial"/>
              <a:sym typeface="Arial"/>
            </a:endParaRPr>
          </a:p>
          <a:p>
            <a:pPr indent="-186729" lvl="0" marL="336145" marR="0" rtl="0" algn="l">
              <a:lnSpc>
                <a:spcPct val="90000"/>
              </a:lnSpc>
              <a:spcBef>
                <a:spcPts val="588"/>
              </a:spcBef>
              <a:spcAft>
                <a:spcPts val="0"/>
              </a:spcAft>
              <a:buClr>
                <a:srgbClr val="000000"/>
              </a:buClr>
              <a:buSzPts val="2353"/>
              <a:buFont typeface="Arial"/>
              <a:buNone/>
            </a:pPr>
            <a:r>
              <a:t/>
            </a:r>
            <a:endParaRPr b="0" i="0" sz="2353" u="none" cap="none" strike="noStrike">
              <a:solidFill>
                <a:schemeClr val="dk1"/>
              </a:solidFill>
              <a:latin typeface="Arial"/>
              <a:ea typeface="Arial"/>
              <a:cs typeface="Arial"/>
              <a:sym typeface="Arial"/>
            </a:endParaRPr>
          </a:p>
          <a:p>
            <a:pPr indent="0" lvl="0" marL="0" marR="0" rtl="0" algn="l">
              <a:lnSpc>
                <a:spcPct val="90000"/>
              </a:lnSpc>
              <a:spcBef>
                <a:spcPts val="588"/>
              </a:spcBef>
              <a:spcAft>
                <a:spcPts val="0"/>
              </a:spcAft>
              <a:buNone/>
            </a:pPr>
            <a:r>
              <a:t/>
            </a:r>
            <a:endParaRPr b="0" i="0" sz="2353" u="none" cap="none" strike="noStrike">
              <a:solidFill>
                <a:schemeClr val="dk1"/>
              </a:solidFill>
              <a:latin typeface="Arial"/>
              <a:ea typeface="Arial"/>
              <a:cs typeface="Arial"/>
              <a:sym typeface="Arial"/>
            </a:endParaRPr>
          </a:p>
          <a:p>
            <a:pPr indent="0" lvl="0" marL="0" marR="0" rtl="0" algn="l">
              <a:lnSpc>
                <a:spcPct val="90000"/>
              </a:lnSpc>
              <a:spcBef>
                <a:spcPts val="588"/>
              </a:spcBef>
              <a:spcAft>
                <a:spcPts val="0"/>
              </a:spcAft>
              <a:buNone/>
            </a:pPr>
            <a:r>
              <a:t/>
            </a:r>
            <a:endParaRPr b="0" i="0" sz="2353"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descr="A wooden table&#10;&#10;Description automatically generated" id="128" name="Google Shape;128;p6"/>
          <p:cNvPicPr preferRelativeResize="0"/>
          <p:nvPr/>
        </p:nvPicPr>
        <p:blipFill rotWithShape="1">
          <a:blip r:embed="rId3">
            <a:alphaModFix/>
          </a:blip>
          <a:srcRect b="0" l="0" r="0" t="0"/>
          <a:stretch/>
        </p:blipFill>
        <p:spPr>
          <a:xfrm>
            <a:off x="9508508" y="4489427"/>
            <a:ext cx="3269949" cy="2312450"/>
          </a:xfrm>
          <a:prstGeom prst="rect">
            <a:avLst/>
          </a:prstGeom>
          <a:noFill/>
          <a:ln>
            <a:noFill/>
          </a:ln>
        </p:spPr>
      </p:pic>
      <p:sp>
        <p:nvSpPr>
          <p:cNvPr id="129" name="Google Shape;129;p6"/>
          <p:cNvSpPr txBox="1"/>
          <p:nvPr>
            <p:ph idx="1" type="body"/>
          </p:nvPr>
        </p:nvSpPr>
        <p:spPr>
          <a:xfrm>
            <a:off x="0" y="1"/>
            <a:ext cx="12192000" cy="1232898"/>
          </a:xfrm>
          <a:prstGeom prst="rect">
            <a:avLst/>
          </a:prstGeom>
          <a:noFill/>
          <a:ln>
            <a:noFill/>
          </a:ln>
        </p:spPr>
        <p:txBody>
          <a:bodyPr anchorCtr="0" anchor="t" bIns="91425" lIns="393175" spcFirstLastPara="1" rIns="121900" wrap="square" tIns="393175">
            <a:normAutofit/>
          </a:bodyPr>
          <a:lstStyle/>
          <a:p>
            <a:pPr indent="0" lvl="0" marL="0" rtl="0" algn="l">
              <a:lnSpc>
                <a:spcPct val="105000"/>
              </a:lnSpc>
              <a:spcBef>
                <a:spcPts val="0"/>
              </a:spcBef>
              <a:spcAft>
                <a:spcPts val="0"/>
              </a:spcAft>
              <a:buSzPts val="2400"/>
              <a:buNone/>
            </a:pPr>
            <a:r>
              <a:rPr lang="en-US"/>
              <a:t>Power BI</a:t>
            </a:r>
            <a:endParaRPr/>
          </a:p>
        </p:txBody>
      </p:sp>
      <p:pic>
        <p:nvPicPr>
          <p:cNvPr id="130" name="Google Shape;130;p6"/>
          <p:cNvPicPr preferRelativeResize="0"/>
          <p:nvPr/>
        </p:nvPicPr>
        <p:blipFill rotWithShape="1">
          <a:blip r:embed="rId4">
            <a:alphaModFix/>
          </a:blip>
          <a:srcRect b="0" l="0" r="0" t="0"/>
          <a:stretch/>
        </p:blipFill>
        <p:spPr>
          <a:xfrm>
            <a:off x="348678" y="483547"/>
            <a:ext cx="11363539" cy="6784384"/>
          </a:xfrm>
          <a:prstGeom prst="rect">
            <a:avLst/>
          </a:prstGeom>
          <a:noFill/>
          <a:ln>
            <a:noFill/>
          </a:ln>
        </p:spPr>
      </p:pic>
      <p:pic>
        <p:nvPicPr>
          <p:cNvPr descr="See the source image" id="131" name="Google Shape;131;p6"/>
          <p:cNvPicPr preferRelativeResize="0"/>
          <p:nvPr/>
        </p:nvPicPr>
        <p:blipFill rotWithShape="1">
          <a:blip r:embed="rId5">
            <a:alphaModFix/>
          </a:blip>
          <a:srcRect b="0" l="0" r="0" t="0"/>
          <a:stretch/>
        </p:blipFill>
        <p:spPr>
          <a:xfrm>
            <a:off x="1841493" y="1441005"/>
            <a:ext cx="8487670" cy="47817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descr="A drawing of a face&#10;&#10;Description automatically generated" id="136" name="Google Shape;136;p7"/>
          <p:cNvPicPr preferRelativeResize="0"/>
          <p:nvPr/>
        </p:nvPicPr>
        <p:blipFill rotWithShape="1">
          <a:blip r:embed="rId3">
            <a:alphaModFix/>
          </a:blip>
          <a:srcRect b="0" l="0" r="0" t="0"/>
          <a:stretch/>
        </p:blipFill>
        <p:spPr>
          <a:xfrm>
            <a:off x="4553243" y="2255944"/>
            <a:ext cx="2904282" cy="2904282"/>
          </a:xfrm>
          <a:prstGeom prst="rect">
            <a:avLst/>
          </a:prstGeom>
          <a:noFill/>
          <a:ln>
            <a:noFill/>
          </a:ln>
        </p:spPr>
      </p:pic>
      <p:sp>
        <p:nvSpPr>
          <p:cNvPr id="137" name="Google Shape;137;p7"/>
          <p:cNvSpPr txBox="1"/>
          <p:nvPr>
            <p:ph idx="1" type="body"/>
          </p:nvPr>
        </p:nvSpPr>
        <p:spPr>
          <a:xfrm>
            <a:off x="0" y="0"/>
            <a:ext cx="12192000" cy="15207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Conhecendo o Power BI</a:t>
            </a:r>
            <a:endParaRPr/>
          </a:p>
          <a:p>
            <a:pPr indent="0" lvl="0" marL="0" rtl="0" algn="l">
              <a:lnSpc>
                <a:spcPct val="115000"/>
              </a:lnSpc>
              <a:spcBef>
                <a:spcPts val="0"/>
              </a:spcBef>
              <a:spcAft>
                <a:spcPts val="0"/>
              </a:spcAft>
              <a:buSzPts val="2400"/>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grpSp>
        <p:nvGrpSpPr>
          <p:cNvPr id="143" name="Google Shape;143;p8"/>
          <p:cNvGrpSpPr/>
          <p:nvPr/>
        </p:nvGrpSpPr>
        <p:grpSpPr>
          <a:xfrm>
            <a:off x="3490782" y="1328037"/>
            <a:ext cx="4973222" cy="5055075"/>
            <a:chOff x="1366707" y="613"/>
            <a:chExt cx="4973222" cy="5055075"/>
          </a:xfrm>
        </p:grpSpPr>
        <p:sp>
          <p:nvSpPr>
            <p:cNvPr id="144" name="Google Shape;144;p8"/>
            <p:cNvSpPr/>
            <p:nvPr/>
          </p:nvSpPr>
          <p:spPr>
            <a:xfrm>
              <a:off x="3172214" y="613"/>
              <a:ext cx="1362208" cy="885435"/>
            </a:xfrm>
            <a:prstGeom prst="roundRect">
              <a:avLst>
                <a:gd fmla="val 16667" name="adj"/>
              </a:avLst>
            </a:prstGeom>
            <a:solidFill>
              <a:srgbClr val="F2C81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txBox="1"/>
            <p:nvPr/>
          </p:nvSpPr>
          <p:spPr>
            <a:xfrm>
              <a:off x="3215437" y="43836"/>
              <a:ext cx="1275762" cy="798989"/>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Acessar</a:t>
              </a:r>
              <a:endParaRPr b="1" i="0" sz="1400" u="none" cap="none" strike="noStrike">
                <a:solidFill>
                  <a:schemeClr val="dk1"/>
                </a:solidFill>
                <a:latin typeface="Quattrocento Sans"/>
                <a:ea typeface="Quattrocento Sans"/>
                <a:cs typeface="Quattrocento Sans"/>
                <a:sym typeface="Quattrocento Sans"/>
              </a:endParaRPr>
            </a:p>
          </p:txBody>
        </p:sp>
        <p:sp>
          <p:nvSpPr>
            <p:cNvPr id="146" name="Google Shape;146;p8"/>
            <p:cNvSpPr/>
            <p:nvPr/>
          </p:nvSpPr>
          <p:spPr>
            <a:xfrm>
              <a:off x="1768498" y="443331"/>
              <a:ext cx="4169640" cy="4169640"/>
            </a:xfrm>
            <a:custGeom>
              <a:rect b="b" l="l" r="r" t="t"/>
              <a:pathLst>
                <a:path extrusionOk="0" h="120000" w="120000">
                  <a:moveTo>
                    <a:pt x="84526" y="5242"/>
                  </a:moveTo>
                  <a:lnTo>
                    <a:pt x="84526" y="5242"/>
                  </a:lnTo>
                  <a:cubicBezTo>
                    <a:pt x="89435" y="7441"/>
                    <a:pt x="94026" y="10290"/>
                    <a:pt x="98176" y="13712"/>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4977721" y="1043023"/>
              <a:ext cx="1362208" cy="885435"/>
            </a:xfrm>
            <a:prstGeom prst="roundRect">
              <a:avLst>
                <a:gd fmla="val 16667" name="adj"/>
              </a:avLst>
            </a:prstGeom>
            <a:solidFill>
              <a:srgbClr val="F2C81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txBox="1"/>
            <p:nvPr/>
          </p:nvSpPr>
          <p:spPr>
            <a:xfrm>
              <a:off x="5020944" y="1086246"/>
              <a:ext cx="1275762" cy="798989"/>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Limpar</a:t>
              </a:r>
              <a:endParaRPr b="1" i="0" sz="1400" u="none" cap="none" strike="noStrike">
                <a:solidFill>
                  <a:schemeClr val="dk1"/>
                </a:solidFill>
                <a:latin typeface="Quattrocento Sans"/>
                <a:ea typeface="Quattrocento Sans"/>
                <a:cs typeface="Quattrocento Sans"/>
                <a:sym typeface="Quattrocento Sans"/>
              </a:endParaRPr>
            </a:p>
          </p:txBody>
        </p:sp>
        <p:sp>
          <p:nvSpPr>
            <p:cNvPr id="149" name="Google Shape;149;p8"/>
            <p:cNvSpPr/>
            <p:nvPr/>
          </p:nvSpPr>
          <p:spPr>
            <a:xfrm>
              <a:off x="1768498" y="443331"/>
              <a:ext cx="4169640" cy="4169640"/>
            </a:xfrm>
            <a:custGeom>
              <a:rect b="b" l="l" r="r" t="t"/>
              <a:pathLst>
                <a:path extrusionOk="0" h="120000" w="120000">
                  <a:moveTo>
                    <a:pt x="119066" y="49452"/>
                  </a:moveTo>
                  <a:lnTo>
                    <a:pt x="119066" y="49452"/>
                  </a:lnTo>
                  <a:cubicBezTo>
                    <a:pt x="120312" y="56429"/>
                    <a:pt x="120312" y="63571"/>
                    <a:pt x="119066" y="70547"/>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4977721" y="3127843"/>
              <a:ext cx="1362208" cy="885435"/>
            </a:xfrm>
            <a:prstGeom prst="roundRect">
              <a:avLst>
                <a:gd fmla="val 16667" name="adj"/>
              </a:avLst>
            </a:prstGeom>
            <a:solidFill>
              <a:srgbClr val="F2C81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txBox="1"/>
            <p:nvPr/>
          </p:nvSpPr>
          <p:spPr>
            <a:xfrm>
              <a:off x="5020944" y="3171066"/>
              <a:ext cx="1275762" cy="798989"/>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Combinar</a:t>
              </a:r>
              <a:endParaRPr b="1" i="0" sz="1400" u="none" cap="none" strike="noStrike">
                <a:solidFill>
                  <a:schemeClr val="dk1"/>
                </a:solidFill>
                <a:latin typeface="Quattrocento Sans"/>
                <a:ea typeface="Quattrocento Sans"/>
                <a:cs typeface="Quattrocento Sans"/>
                <a:sym typeface="Quattrocento Sans"/>
              </a:endParaRPr>
            </a:p>
          </p:txBody>
        </p:sp>
        <p:sp>
          <p:nvSpPr>
            <p:cNvPr id="152" name="Google Shape;152;p8"/>
            <p:cNvSpPr/>
            <p:nvPr/>
          </p:nvSpPr>
          <p:spPr>
            <a:xfrm>
              <a:off x="1768498" y="443331"/>
              <a:ext cx="4169640" cy="4169640"/>
            </a:xfrm>
            <a:custGeom>
              <a:rect b="b" l="l" r="r" t="t"/>
              <a:pathLst>
                <a:path extrusionOk="0" h="120000" w="120000">
                  <a:moveTo>
                    <a:pt x="98176" y="106288"/>
                  </a:moveTo>
                  <a:cubicBezTo>
                    <a:pt x="94026" y="109711"/>
                    <a:pt x="89435" y="112560"/>
                    <a:pt x="84526" y="114758"/>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3172214" y="4170253"/>
              <a:ext cx="1362208" cy="885435"/>
            </a:xfrm>
            <a:prstGeom prst="roundRect">
              <a:avLst>
                <a:gd fmla="val 16667" name="adj"/>
              </a:avLst>
            </a:prstGeom>
            <a:solidFill>
              <a:srgbClr val="F2C81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txBox="1"/>
            <p:nvPr/>
          </p:nvSpPr>
          <p:spPr>
            <a:xfrm>
              <a:off x="3215437" y="4213476"/>
              <a:ext cx="1275762" cy="798989"/>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Explorar</a:t>
              </a:r>
              <a:endParaRPr b="1" i="0" sz="1400" u="none" cap="none" strike="noStrike">
                <a:solidFill>
                  <a:schemeClr val="dk1"/>
                </a:solidFill>
                <a:latin typeface="Quattrocento Sans"/>
                <a:ea typeface="Quattrocento Sans"/>
                <a:cs typeface="Quattrocento Sans"/>
                <a:sym typeface="Quattrocento Sans"/>
              </a:endParaRPr>
            </a:p>
          </p:txBody>
        </p:sp>
        <p:sp>
          <p:nvSpPr>
            <p:cNvPr id="155" name="Google Shape;155;p8"/>
            <p:cNvSpPr/>
            <p:nvPr/>
          </p:nvSpPr>
          <p:spPr>
            <a:xfrm>
              <a:off x="1768498" y="443331"/>
              <a:ext cx="4169640" cy="4169640"/>
            </a:xfrm>
            <a:custGeom>
              <a:rect b="b" l="l" r="r" t="t"/>
              <a:pathLst>
                <a:path extrusionOk="0" h="120000" w="120000">
                  <a:moveTo>
                    <a:pt x="35474" y="114758"/>
                  </a:moveTo>
                  <a:lnTo>
                    <a:pt x="35474" y="114758"/>
                  </a:lnTo>
                  <a:cubicBezTo>
                    <a:pt x="30565" y="112559"/>
                    <a:pt x="25974" y="109710"/>
                    <a:pt x="21824" y="106288"/>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1366707" y="3127843"/>
              <a:ext cx="1362208" cy="885435"/>
            </a:xfrm>
            <a:prstGeom prst="roundRect">
              <a:avLst>
                <a:gd fmla="val 16667" name="adj"/>
              </a:avLst>
            </a:prstGeom>
            <a:solidFill>
              <a:srgbClr val="F2C81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txBox="1"/>
            <p:nvPr/>
          </p:nvSpPr>
          <p:spPr>
            <a:xfrm>
              <a:off x="1409930" y="3171066"/>
              <a:ext cx="1275762" cy="798989"/>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Visualizar</a:t>
              </a:r>
              <a:endParaRPr b="1" i="0" sz="1400" u="none" cap="none" strike="noStrike">
                <a:solidFill>
                  <a:schemeClr val="dk1"/>
                </a:solidFill>
                <a:latin typeface="Quattrocento Sans"/>
                <a:ea typeface="Quattrocento Sans"/>
                <a:cs typeface="Quattrocento Sans"/>
                <a:sym typeface="Quattrocento Sans"/>
              </a:endParaRPr>
            </a:p>
          </p:txBody>
        </p:sp>
        <p:sp>
          <p:nvSpPr>
            <p:cNvPr id="158" name="Google Shape;158;p8"/>
            <p:cNvSpPr/>
            <p:nvPr/>
          </p:nvSpPr>
          <p:spPr>
            <a:xfrm>
              <a:off x="1768498" y="443331"/>
              <a:ext cx="4169640" cy="4169640"/>
            </a:xfrm>
            <a:custGeom>
              <a:rect b="b" l="l" r="r" t="t"/>
              <a:pathLst>
                <a:path extrusionOk="0" h="120000" w="120000">
                  <a:moveTo>
                    <a:pt x="934" y="70548"/>
                  </a:moveTo>
                  <a:cubicBezTo>
                    <a:pt x="-312" y="63571"/>
                    <a:pt x="-312" y="56429"/>
                    <a:pt x="934" y="49453"/>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1366707" y="1043023"/>
              <a:ext cx="1362208" cy="885435"/>
            </a:xfrm>
            <a:prstGeom prst="roundRect">
              <a:avLst>
                <a:gd fmla="val 16667" name="adj"/>
              </a:avLst>
            </a:prstGeom>
            <a:solidFill>
              <a:srgbClr val="F2C81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txBox="1"/>
            <p:nvPr/>
          </p:nvSpPr>
          <p:spPr>
            <a:xfrm>
              <a:off x="1409930" y="1086246"/>
              <a:ext cx="1275762" cy="798989"/>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chemeClr val="dk1"/>
                  </a:solidFill>
                  <a:latin typeface="Quattrocento Sans"/>
                  <a:ea typeface="Quattrocento Sans"/>
                  <a:cs typeface="Quattrocento Sans"/>
                  <a:sym typeface="Quattrocento Sans"/>
                </a:rPr>
                <a:t>Compartilhar</a:t>
              </a:r>
              <a:endParaRPr b="1" i="0" sz="1400" u="none" cap="none" strike="noStrike">
                <a:solidFill>
                  <a:schemeClr val="dk1"/>
                </a:solidFill>
                <a:latin typeface="Quattrocento Sans"/>
                <a:ea typeface="Quattrocento Sans"/>
                <a:cs typeface="Quattrocento Sans"/>
                <a:sym typeface="Quattrocento Sans"/>
              </a:endParaRPr>
            </a:p>
          </p:txBody>
        </p:sp>
        <p:sp>
          <p:nvSpPr>
            <p:cNvPr id="161" name="Google Shape;161;p8"/>
            <p:cNvSpPr/>
            <p:nvPr/>
          </p:nvSpPr>
          <p:spPr>
            <a:xfrm>
              <a:off x="1768498" y="443331"/>
              <a:ext cx="4169640" cy="4169640"/>
            </a:xfrm>
            <a:custGeom>
              <a:rect b="b" l="l" r="r" t="t"/>
              <a:pathLst>
                <a:path extrusionOk="0" h="120000" w="120000">
                  <a:moveTo>
                    <a:pt x="21824" y="13712"/>
                  </a:moveTo>
                  <a:lnTo>
                    <a:pt x="21824" y="13712"/>
                  </a:lnTo>
                  <a:cubicBezTo>
                    <a:pt x="25974" y="10289"/>
                    <a:pt x="30565" y="7440"/>
                    <a:pt x="35474" y="5242"/>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9"/>
          <p:cNvSpPr txBox="1"/>
          <p:nvPr>
            <p:ph idx="1" type="body"/>
          </p:nvPr>
        </p:nvSpPr>
        <p:spPr>
          <a:xfrm>
            <a:off x="0" y="0"/>
            <a:ext cx="12192000" cy="15207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Acessar</a:t>
            </a:r>
            <a:endParaRPr/>
          </a:p>
          <a:p>
            <a:pPr indent="0" lvl="0" marL="0" rtl="0" algn="l">
              <a:lnSpc>
                <a:spcPct val="115000"/>
              </a:lnSpc>
              <a:spcBef>
                <a:spcPts val="0"/>
              </a:spcBef>
              <a:spcAft>
                <a:spcPts val="0"/>
              </a:spcAft>
              <a:buSzPts val="2400"/>
              <a:buNone/>
            </a:pPr>
            <a:r>
              <a:t/>
            </a:r>
            <a:endParaRPr sz="1200"/>
          </a:p>
        </p:txBody>
      </p:sp>
      <p:pic>
        <p:nvPicPr>
          <p:cNvPr descr="https://powerbicdn.azureedge.net/cvt-bdf935dcf3007a71d6df9bbdff44caa7611c5f816145d35c6a39a75008edb8ac/pictures/pages/business-analysts/panel2/connect_800x450.gif?636942186445070195" id="167" name="Google Shape;167;p9"/>
          <p:cNvPicPr preferRelativeResize="0"/>
          <p:nvPr/>
        </p:nvPicPr>
        <p:blipFill rotWithShape="1">
          <a:blip r:embed="rId3">
            <a:alphaModFix/>
          </a:blip>
          <a:srcRect b="0" l="0" r="0" t="0"/>
          <a:stretch/>
        </p:blipFill>
        <p:spPr>
          <a:xfrm>
            <a:off x="21343" y="2340177"/>
            <a:ext cx="8075707" cy="4513250"/>
          </a:xfrm>
          <a:prstGeom prst="rect">
            <a:avLst/>
          </a:prstGeom>
          <a:noFill/>
          <a:ln>
            <a:noFill/>
          </a:ln>
        </p:spPr>
      </p:pic>
      <p:pic>
        <p:nvPicPr>
          <p:cNvPr descr="A screenshot of a cell phone&#10;&#10;Description automatically generated" id="168" name="Google Shape;168;p9"/>
          <p:cNvPicPr preferRelativeResize="0"/>
          <p:nvPr/>
        </p:nvPicPr>
        <p:blipFill rotWithShape="1">
          <a:blip r:embed="rId4">
            <a:alphaModFix/>
          </a:blip>
          <a:srcRect b="0" l="0" r="0" t="0"/>
          <a:stretch/>
        </p:blipFill>
        <p:spPr>
          <a:xfrm>
            <a:off x="8090347" y="550750"/>
            <a:ext cx="4101653" cy="58367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0"/>
          <p:cNvSpPr txBox="1"/>
          <p:nvPr>
            <p:ph idx="1" type="body"/>
          </p:nvPr>
        </p:nvSpPr>
        <p:spPr>
          <a:xfrm>
            <a:off x="0" y="0"/>
            <a:ext cx="12192000" cy="1520791"/>
          </a:xfrm>
          <a:prstGeom prst="rect">
            <a:avLst/>
          </a:prstGeom>
          <a:noFill/>
          <a:ln>
            <a:noFill/>
          </a:ln>
        </p:spPr>
        <p:txBody>
          <a:bodyPr anchorCtr="0" anchor="t" bIns="91425" lIns="393175" spcFirstLastPara="1" rIns="121900" wrap="square" tIns="393175">
            <a:normAutofit/>
          </a:bodyPr>
          <a:lstStyle/>
          <a:p>
            <a:pPr indent="0" lvl="0" marL="0" rtl="0" algn="l">
              <a:lnSpc>
                <a:spcPct val="115000"/>
              </a:lnSpc>
              <a:spcBef>
                <a:spcPts val="0"/>
              </a:spcBef>
              <a:spcAft>
                <a:spcPts val="0"/>
              </a:spcAft>
              <a:buSzPts val="2400"/>
              <a:buNone/>
            </a:pPr>
            <a:r>
              <a:rPr lang="en-US"/>
              <a:t>Vamos praticar?</a:t>
            </a:r>
            <a:endParaRPr/>
          </a:p>
          <a:p>
            <a:pPr indent="0" lvl="0" marL="0" rtl="0" algn="l">
              <a:lnSpc>
                <a:spcPct val="115000"/>
              </a:lnSpc>
              <a:spcBef>
                <a:spcPts val="0"/>
              </a:spcBef>
              <a:spcAft>
                <a:spcPts val="0"/>
              </a:spcAft>
              <a:buSzPts val="2400"/>
              <a:buNone/>
            </a:pPr>
            <a:r>
              <a:t/>
            </a:r>
            <a:endParaRPr sz="1200"/>
          </a:p>
        </p:txBody>
      </p:sp>
      <p:sp>
        <p:nvSpPr>
          <p:cNvPr id="174" name="Google Shape;174;p10"/>
          <p:cNvSpPr txBox="1"/>
          <p:nvPr/>
        </p:nvSpPr>
        <p:spPr>
          <a:xfrm>
            <a:off x="422897" y="1386038"/>
            <a:ext cx="4421478" cy="313932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AutoNum type="arabicParenR"/>
            </a:pPr>
            <a:r>
              <a:rPr b="0" i="0" lang="en-US" sz="1800" u="none" cap="none" strike="noStrike">
                <a:solidFill>
                  <a:srgbClr val="000000"/>
                </a:solidFill>
                <a:latin typeface="Arial"/>
                <a:ea typeface="Arial"/>
                <a:cs typeface="Arial"/>
                <a:sym typeface="Arial"/>
              </a:rPr>
              <a:t>Adicione a fonte de dados CSV: </a:t>
            </a:r>
            <a:r>
              <a:rPr b="1" i="0" lang="en-US" sz="1800" u="none" cap="none" strike="noStrike">
                <a:solidFill>
                  <a:srgbClr val="000000"/>
                </a:solidFill>
                <a:latin typeface="Arial"/>
                <a:ea typeface="Arial"/>
                <a:cs typeface="Arial"/>
                <a:sym typeface="Arial"/>
              </a:rPr>
              <a:t>sales.csv</a:t>
            </a:r>
            <a:endParaRPr/>
          </a:p>
          <a:p>
            <a:pPr indent="-228600" lvl="0" marL="3429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arenR"/>
            </a:pPr>
            <a:r>
              <a:rPr b="0" i="0" lang="en-US" sz="1800" u="none" cap="none" strike="noStrike">
                <a:solidFill>
                  <a:srgbClr val="000000"/>
                </a:solidFill>
                <a:latin typeface="Arial"/>
                <a:ea typeface="Arial"/>
                <a:cs typeface="Arial"/>
                <a:sym typeface="Arial"/>
              </a:rPr>
              <a:t>Inclua nova fonte de dados XLS: </a:t>
            </a:r>
            <a:r>
              <a:rPr b="1" i="0" lang="en-US" sz="1800" u="none" cap="none" strike="noStrike">
                <a:solidFill>
                  <a:srgbClr val="000000"/>
                </a:solidFill>
                <a:latin typeface="Arial"/>
                <a:ea typeface="Arial"/>
                <a:cs typeface="Arial"/>
                <a:sym typeface="Arial"/>
              </a:rPr>
              <a:t>bi_dimensions.xlsx</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arenR"/>
            </a:pPr>
            <a:r>
              <a:rPr b="0" i="0" lang="en-US" sz="1800" u="none" cap="none" strike="noStrike">
                <a:solidFill>
                  <a:srgbClr val="000000"/>
                </a:solidFill>
                <a:latin typeface="Arial"/>
                <a:ea typeface="Arial"/>
                <a:cs typeface="Arial"/>
                <a:sym typeface="Arial"/>
              </a:rPr>
              <a:t>Combinar os dados de diversos arquivos do diretório </a:t>
            </a:r>
            <a:r>
              <a:rPr b="1" i="0" lang="en-US" sz="1800" u="none" cap="none" strike="noStrike">
                <a:solidFill>
                  <a:srgbClr val="000000"/>
                </a:solidFill>
                <a:latin typeface="Arial"/>
                <a:ea typeface="Arial"/>
                <a:cs typeface="Arial"/>
                <a:sym typeface="Arial"/>
              </a:rPr>
              <a:t>InternationalSales</a:t>
            </a:r>
            <a:r>
              <a:rPr b="0" i="0" lang="en-US" sz="1800" u="none" cap="none" strike="noStrike">
                <a:solidFill>
                  <a:srgbClr val="000000"/>
                </a:solidFill>
                <a:latin typeface="Arial"/>
                <a:ea typeface="Arial"/>
                <a:cs typeface="Arial"/>
                <a:sym typeface="Arial"/>
              </a:rPr>
              <a:t> em uma única consulta.</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75" name="Google Shape;175;p10"/>
          <p:cNvPicPr preferRelativeResize="0"/>
          <p:nvPr/>
        </p:nvPicPr>
        <p:blipFill rotWithShape="1">
          <a:blip r:embed="rId3">
            <a:alphaModFix/>
          </a:blip>
          <a:srcRect b="0" l="0" r="0" t="0"/>
          <a:stretch/>
        </p:blipFill>
        <p:spPr>
          <a:xfrm>
            <a:off x="5132384" y="497941"/>
            <a:ext cx="6909791" cy="60700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caribei@microsoft.com</vt:lpwstr>
  </property>
  <property fmtid="{D5CDD505-2E9C-101B-9397-08002B2CF9AE}" pid="5" name="MSIP_Label_f42aa342-8706-4288-bd11-ebb85995028c_SetDate">
    <vt:lpwstr>2019-11-16T12:37:08.0325248Z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ac88267f-254b-4182-8bbe-430767ff466c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